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97" r:id="rId3"/>
    <p:sldId id="298" r:id="rId4"/>
    <p:sldId id="264" r:id="rId5"/>
    <p:sldId id="299" r:id="rId6"/>
    <p:sldId id="266" r:id="rId7"/>
    <p:sldId id="300" r:id="rId8"/>
    <p:sldId id="267" r:id="rId9"/>
    <p:sldId id="259" r:id="rId10"/>
    <p:sldId id="268" r:id="rId11"/>
    <p:sldId id="301" r:id="rId12"/>
    <p:sldId id="260" r:id="rId13"/>
    <p:sldId id="302" r:id="rId14"/>
    <p:sldId id="261" r:id="rId15"/>
    <p:sldId id="303" r:id="rId16"/>
    <p:sldId id="304" r:id="rId17"/>
    <p:sldId id="265" r:id="rId18"/>
    <p:sldId id="305" r:id="rId19"/>
    <p:sldId id="270" r:id="rId20"/>
    <p:sldId id="306" r:id="rId21"/>
    <p:sldId id="307" r:id="rId22"/>
    <p:sldId id="269" r:id="rId23"/>
    <p:sldId id="308" r:id="rId24"/>
    <p:sldId id="309" r:id="rId25"/>
    <p:sldId id="262" r:id="rId26"/>
    <p:sldId id="310" r:id="rId27"/>
    <p:sldId id="311" r:id="rId28"/>
    <p:sldId id="271" r:id="rId29"/>
    <p:sldId id="312" r:id="rId30"/>
    <p:sldId id="331" r:id="rId3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50D4D-B75B-4E82-8E84-37989051F3CE}" type="datetimeFigureOut">
              <a:rPr lang="de-AT" smtClean="0"/>
              <a:t>23.03.2020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1114A-23FD-4D96-B80E-44C368C52565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50D4D-B75B-4E82-8E84-37989051F3CE}" type="datetimeFigureOut">
              <a:rPr lang="de-AT" smtClean="0"/>
              <a:t>23.03.2020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1114A-23FD-4D96-B80E-44C368C52565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50D4D-B75B-4E82-8E84-37989051F3CE}" type="datetimeFigureOut">
              <a:rPr lang="de-AT" smtClean="0"/>
              <a:t>23.03.2020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1114A-23FD-4D96-B80E-44C368C52565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50D4D-B75B-4E82-8E84-37989051F3CE}" type="datetimeFigureOut">
              <a:rPr lang="de-AT" smtClean="0"/>
              <a:t>23.03.2020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1114A-23FD-4D96-B80E-44C368C52565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50D4D-B75B-4E82-8E84-37989051F3CE}" type="datetimeFigureOut">
              <a:rPr lang="de-AT" smtClean="0"/>
              <a:t>23.03.2020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1114A-23FD-4D96-B80E-44C368C52565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50D4D-B75B-4E82-8E84-37989051F3CE}" type="datetimeFigureOut">
              <a:rPr lang="de-AT" smtClean="0"/>
              <a:t>23.03.2020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1114A-23FD-4D96-B80E-44C368C52565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50D4D-B75B-4E82-8E84-37989051F3CE}" type="datetimeFigureOut">
              <a:rPr lang="de-AT" smtClean="0"/>
              <a:t>23.03.2020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1114A-23FD-4D96-B80E-44C368C52565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50D4D-B75B-4E82-8E84-37989051F3CE}" type="datetimeFigureOut">
              <a:rPr lang="de-AT" smtClean="0"/>
              <a:t>23.03.2020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1114A-23FD-4D96-B80E-44C368C52565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50D4D-B75B-4E82-8E84-37989051F3CE}" type="datetimeFigureOut">
              <a:rPr lang="de-AT" smtClean="0"/>
              <a:t>23.03.2020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1114A-23FD-4D96-B80E-44C368C52565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50D4D-B75B-4E82-8E84-37989051F3CE}" type="datetimeFigureOut">
              <a:rPr lang="de-AT" smtClean="0"/>
              <a:t>23.03.2020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1114A-23FD-4D96-B80E-44C368C52565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50D4D-B75B-4E82-8E84-37989051F3CE}" type="datetimeFigureOut">
              <a:rPr lang="de-AT" smtClean="0"/>
              <a:t>23.03.2020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1114A-23FD-4D96-B80E-44C368C52565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75000"/>
              </a:schemeClr>
            </a:gs>
            <a:gs pos="50000">
              <a:schemeClr val="tx2">
                <a:lumMod val="60000"/>
                <a:lumOff val="4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lin ang="18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50D4D-B75B-4E82-8E84-37989051F3CE}" type="datetimeFigureOut">
              <a:rPr lang="de-AT" smtClean="0"/>
              <a:t>23.03.2020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1114A-23FD-4D96-B80E-44C368C52565}" type="slidenum">
              <a:rPr lang="de-AT" smtClean="0"/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ipss.org/" TargetMode="External"/><Relationship Id="rId2" Type="http://schemas.openxmlformats.org/officeDocument/2006/relationships/hyperlink" Target="https://bik.ac.at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e.wikipedia.org/wiki/Spionage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060848"/>
            <a:ext cx="7772400" cy="2103164"/>
          </a:xfrm>
        </p:spPr>
        <p:txBody>
          <a:bodyPr>
            <a:normAutofit fontScale="90000"/>
          </a:bodyPr>
          <a:lstStyle/>
          <a:p>
            <a:r>
              <a:rPr lang="de-AT" b="1" dirty="0"/>
              <a:t>Einfache analoge</a:t>
            </a:r>
            <a:br>
              <a:rPr lang="de-AT" b="1" dirty="0"/>
            </a:br>
            <a:r>
              <a:rPr lang="de-AT" b="1" dirty="0"/>
              <a:t>Verschlüsselungsmethoden aus der Geschichte der Geheim- und Nachrichtendienste</a:t>
            </a:r>
          </a:p>
        </p:txBody>
      </p:sp>
      <p:pic>
        <p:nvPicPr>
          <p:cNvPr id="6" name="Picture 2" descr="C:\Users\BIK-Mobil\Desktop\Kriegsfolgenforschung_DE_sRGB-500x133.jpg">
            <a:extLst>
              <a:ext uri="{FF2B5EF4-FFF2-40B4-BE49-F238E27FC236}">
                <a16:creationId xmlns:a16="http://schemas.microsoft.com/office/drawing/2014/main" id="{E9E0228C-B817-4746-B612-0281E0CAF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8658" y="332656"/>
            <a:ext cx="4060602" cy="1080120"/>
          </a:xfrm>
          <a:prstGeom prst="rect">
            <a:avLst/>
          </a:prstGeom>
          <a:noFill/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1254FA74-DE1C-46AF-823B-E63204FD714C}"/>
              </a:ext>
            </a:extLst>
          </p:cNvPr>
          <p:cNvSpPr txBox="1"/>
          <p:nvPr/>
        </p:nvSpPr>
        <p:spPr>
          <a:xfrm>
            <a:off x="355941" y="4497918"/>
            <a:ext cx="843474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/>
              <a:t>Zusammengestellt von:</a:t>
            </a:r>
          </a:p>
          <a:p>
            <a:r>
              <a:rPr lang="de-DE" sz="2800" dirty="0"/>
              <a:t>Dieter Bacher</a:t>
            </a:r>
          </a:p>
          <a:p>
            <a:r>
              <a:rPr lang="de-DE" sz="2000" dirty="0"/>
              <a:t>Wissenschaftlicher Mitarbeiter am Ludwig Boltzmann Institut für </a:t>
            </a:r>
          </a:p>
          <a:p>
            <a:r>
              <a:rPr lang="de-DE" sz="2000" dirty="0"/>
              <a:t>Kriegsfolgenforschung, Graz-Wien-Raabs, und Mitglied des „Austrian Center </a:t>
            </a:r>
            <a:r>
              <a:rPr lang="de-DE" sz="2000" dirty="0" err="1"/>
              <a:t>for</a:t>
            </a:r>
            <a:br>
              <a:rPr lang="de-DE" sz="2000" dirty="0"/>
            </a:br>
            <a:r>
              <a:rPr lang="de-DE" sz="2000" dirty="0" err="1"/>
              <a:t>Intelligence</a:t>
            </a:r>
            <a:r>
              <a:rPr lang="de-DE" sz="2000" dirty="0"/>
              <a:t>, Propaganda and Security Studies“ (ACIPSS)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>
            <a:normAutofit/>
          </a:bodyPr>
          <a:lstStyle/>
          <a:p>
            <a:r>
              <a:rPr lang="de-AT" sz="4000" b="1" dirty="0"/>
              <a:t>Verschlüsselter Text 2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2446711-17CC-470E-8C2A-6D18738EA261}"/>
              </a:ext>
            </a:extLst>
          </p:cNvPr>
          <p:cNvSpPr txBox="1"/>
          <p:nvPr/>
        </p:nvSpPr>
        <p:spPr>
          <a:xfrm>
            <a:off x="323528" y="2132856"/>
            <a:ext cx="8496944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AT" sz="2800" dirty="0"/>
              <a:t>Codierte Nachricht:</a:t>
            </a:r>
          </a:p>
          <a:p>
            <a:endParaRPr lang="de-AT" sz="2800" dirty="0"/>
          </a:p>
          <a:p>
            <a:r>
              <a:rPr lang="de-AT" sz="2800" dirty="0"/>
              <a:t>ACRZ MJGI FLMV NMMF HFOI KX!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9C6920D-2665-4889-A4AE-C8E11E586A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392" y="159229"/>
            <a:ext cx="865707" cy="81693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0AB0C63A-4A72-496D-8FE8-B680A54BD2D4}"/>
              </a:ext>
            </a:extLst>
          </p:cNvPr>
          <p:cNvSpPr txBox="1"/>
          <p:nvPr/>
        </p:nvSpPr>
        <p:spPr>
          <a:xfrm>
            <a:off x="323528" y="4103043"/>
            <a:ext cx="70567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Jetzt wird es etwas schwieriger.</a:t>
            </a:r>
          </a:p>
          <a:p>
            <a:r>
              <a:rPr lang="de-DE" sz="2400" dirty="0"/>
              <a:t>Wie sieht‘s mit diesem „Code“ aus?</a:t>
            </a:r>
          </a:p>
          <a:p>
            <a:endParaRPr lang="de-DE" sz="2400" dirty="0"/>
          </a:p>
          <a:p>
            <a:r>
              <a:rPr lang="de-DE" sz="2400" dirty="0"/>
              <a:t>Klicke weiter, wenn Du die Auflösung sehen möchtest.</a:t>
            </a:r>
          </a:p>
        </p:txBody>
      </p:sp>
    </p:spTree>
    <p:extLst>
      <p:ext uri="{BB962C8B-B14F-4D97-AF65-F5344CB8AC3E}">
        <p14:creationId xmlns:p14="http://schemas.microsoft.com/office/powerpoint/2010/main" val="2005748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>
            <a:normAutofit/>
          </a:bodyPr>
          <a:lstStyle/>
          <a:p>
            <a:r>
              <a:rPr lang="de-AT" sz="4000" b="1" dirty="0"/>
              <a:t>Verschlüsselter Text 2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2446711-17CC-470E-8C2A-6D18738EA261}"/>
              </a:ext>
            </a:extLst>
          </p:cNvPr>
          <p:cNvSpPr txBox="1"/>
          <p:nvPr/>
        </p:nvSpPr>
        <p:spPr>
          <a:xfrm>
            <a:off x="323528" y="2132856"/>
            <a:ext cx="8496944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AT" sz="2800" dirty="0"/>
              <a:t>Codierte Nachricht:</a:t>
            </a:r>
          </a:p>
          <a:p>
            <a:endParaRPr lang="de-AT" sz="2800" dirty="0"/>
          </a:p>
          <a:p>
            <a:r>
              <a:rPr lang="de-AT" sz="2800" dirty="0"/>
              <a:t>ACRZ MJGI FLMV NMMF HFOI KX!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9C6920D-2665-4889-A4AE-C8E11E586A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392" y="159229"/>
            <a:ext cx="865707" cy="81693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0AB0C63A-4A72-496D-8FE8-B680A54BD2D4}"/>
              </a:ext>
            </a:extLst>
          </p:cNvPr>
          <p:cNvSpPr txBox="1"/>
          <p:nvPr/>
        </p:nvSpPr>
        <p:spPr>
          <a:xfrm>
            <a:off x="323528" y="3635931"/>
            <a:ext cx="84456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Hier ist es mit der Häufigkeitsanalyse schon schwieriger.</a:t>
            </a:r>
          </a:p>
          <a:p>
            <a:endParaRPr lang="de-DE" sz="2400" dirty="0"/>
          </a:p>
          <a:p>
            <a:r>
              <a:rPr lang="de-DE" sz="2400" dirty="0"/>
              <a:t>Das hängt damit zusammen, dass hier ein Buchstabe des Codes für verschiedene Buchstaben des verschlüsselten Textes stehen kann.</a:t>
            </a:r>
          </a:p>
          <a:p>
            <a:endParaRPr lang="de-DE" sz="2400" dirty="0"/>
          </a:p>
          <a:p>
            <a:r>
              <a:rPr lang="de-DE" sz="2400" dirty="0"/>
              <a:t>Zum Verschlüsseln wurde ein sogenanntes „</a:t>
            </a:r>
            <a:r>
              <a:rPr lang="de-DE" sz="2400" dirty="0" err="1"/>
              <a:t>Vigenere</a:t>
            </a:r>
            <a:r>
              <a:rPr lang="de-DE" sz="2400" dirty="0"/>
              <a:t>-Quadrat“ (sprich: „</a:t>
            </a:r>
            <a:r>
              <a:rPr lang="de-DE" sz="2400" dirty="0" err="1"/>
              <a:t>Wischenere</a:t>
            </a:r>
            <a:r>
              <a:rPr lang="de-DE" sz="2400" dirty="0"/>
              <a:t>-Quadrat“) verwendet. Das sieht so aus…</a:t>
            </a:r>
          </a:p>
        </p:txBody>
      </p:sp>
    </p:spTree>
    <p:extLst>
      <p:ext uri="{BB962C8B-B14F-4D97-AF65-F5344CB8AC3E}">
        <p14:creationId xmlns:p14="http://schemas.microsoft.com/office/powerpoint/2010/main" val="2161864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704850"/>
          </a:xfrm>
        </p:spPr>
        <p:txBody>
          <a:bodyPr>
            <a:normAutofit/>
          </a:bodyPr>
          <a:lstStyle/>
          <a:p>
            <a:r>
              <a:rPr lang="de-AT" sz="4000" b="1" dirty="0" err="1"/>
              <a:t>Vigenere</a:t>
            </a:r>
            <a:r>
              <a:rPr lang="de-AT" sz="4000" b="1" dirty="0"/>
              <a:t>-Quadrat</a:t>
            </a:r>
          </a:p>
        </p:txBody>
      </p:sp>
      <p:pic>
        <p:nvPicPr>
          <p:cNvPr id="14339" name="Picture 2" descr="G:\WORDDAT\BIK\Logo\Logo BIK neu\WEB\leis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13" y="285750"/>
            <a:ext cx="757237" cy="70485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026" name="Picture 2" descr="C:\Users\BIK-Mobil\Desktop\Junge Uni 2018 Raabs\Workshop Nachrichtendienste\Vigenere-Quadr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62474" y="1196752"/>
            <a:ext cx="4019051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704850"/>
          </a:xfrm>
        </p:spPr>
        <p:txBody>
          <a:bodyPr>
            <a:normAutofit/>
          </a:bodyPr>
          <a:lstStyle/>
          <a:p>
            <a:r>
              <a:rPr lang="de-AT" sz="4000" b="1" dirty="0" err="1"/>
              <a:t>Vigenere</a:t>
            </a:r>
            <a:r>
              <a:rPr lang="de-AT" sz="4000" b="1" dirty="0"/>
              <a:t>-Quadrat</a:t>
            </a:r>
          </a:p>
        </p:txBody>
      </p:sp>
      <p:pic>
        <p:nvPicPr>
          <p:cNvPr id="14339" name="Picture 2" descr="G:\WORDDAT\BIK\Logo\Logo BIK neu\WEB\leis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13" y="285750"/>
            <a:ext cx="757237" cy="70485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026" name="Picture 2" descr="C:\Users\BIK-Mobil\Desktop\Junge Uni 2018 Raabs\Workshop Nachrichtendienste\Vigenere-Quadr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196751"/>
            <a:ext cx="3024336" cy="3901393"/>
          </a:xfrm>
          <a:prstGeom prst="rect">
            <a:avLst/>
          </a:prstGeom>
          <a:noFill/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9AC7FB5B-7929-4596-8932-5EAA865E697F}"/>
              </a:ext>
            </a:extLst>
          </p:cNvPr>
          <p:cNvSpPr txBox="1"/>
          <p:nvPr/>
        </p:nvSpPr>
        <p:spPr>
          <a:xfrm>
            <a:off x="3992501" y="1196751"/>
            <a:ext cx="498004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Man braucht das Quadrat, zusammen mit einem Schlüsselwort.</a:t>
            </a:r>
          </a:p>
          <a:p>
            <a:endParaRPr lang="de-DE" sz="2400" dirty="0"/>
          </a:p>
          <a:p>
            <a:r>
              <a:rPr lang="de-DE" sz="2400" dirty="0"/>
              <a:t>Unser Schlüsselwort ist nun „</a:t>
            </a:r>
            <a:r>
              <a:rPr lang="de-DE" sz="2400" dirty="0" err="1"/>
              <a:t>Niederoesterreich</a:t>
            </a:r>
            <a:r>
              <a:rPr lang="de-DE" sz="2400" dirty="0"/>
              <a:t>“ (das „ö“ wird als „</a:t>
            </a:r>
            <a:r>
              <a:rPr lang="de-DE" sz="2400" dirty="0" err="1"/>
              <a:t>oe</a:t>
            </a:r>
            <a:r>
              <a:rPr lang="de-DE" sz="2400" dirty="0"/>
              <a:t>“ geschrieben, da es im Quadrat kein „ö“ gibt).</a:t>
            </a:r>
          </a:p>
          <a:p>
            <a:endParaRPr lang="de-DE" sz="2400" dirty="0"/>
          </a:p>
          <a:p>
            <a:r>
              <a:rPr lang="de-DE" sz="2400" dirty="0"/>
              <a:t>Wie das Verschlüsseln funktioniert, siehst Du auf der nächsten Folie.</a:t>
            </a:r>
          </a:p>
        </p:txBody>
      </p:sp>
    </p:spTree>
    <p:extLst>
      <p:ext uri="{BB962C8B-B14F-4D97-AF65-F5344CB8AC3E}">
        <p14:creationId xmlns:p14="http://schemas.microsoft.com/office/powerpoint/2010/main" val="9586123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AT" sz="4000" b="1" dirty="0"/>
              <a:t>Verschlüsselung</a:t>
            </a:r>
            <a:br>
              <a:rPr lang="de-AT" sz="4000" b="1" dirty="0"/>
            </a:br>
            <a:r>
              <a:rPr lang="de-AT" sz="4000" b="1" dirty="0" err="1"/>
              <a:t>Vigenere</a:t>
            </a:r>
            <a:r>
              <a:rPr lang="de-AT" sz="4000" b="1" dirty="0"/>
              <a:t>-Quadrat</a:t>
            </a:r>
          </a:p>
        </p:txBody>
      </p:sp>
      <p:pic>
        <p:nvPicPr>
          <p:cNvPr id="14339" name="Picture 2" descr="G:\WORDDAT\BIK\Logo\Logo BIK neu\WEB\leis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13" y="285750"/>
            <a:ext cx="757237" cy="70485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  <a:headEnd/>
            <a:tailEnd/>
          </a:ln>
        </p:spPr>
      </p:pic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A5A67432-0729-4911-9F85-5D0762F4BE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4612741"/>
              </p:ext>
            </p:extLst>
          </p:nvPr>
        </p:nvGraphicFramePr>
        <p:xfrm>
          <a:off x="457199" y="1567017"/>
          <a:ext cx="8229602" cy="1881380"/>
        </p:xfrm>
        <a:graphic>
          <a:graphicData uri="http://schemas.openxmlformats.org/drawingml/2006/table">
            <a:tbl>
              <a:tblPr firstRow="1" firstCol="1" bandRow="1"/>
              <a:tblGrid>
                <a:gridCol w="1660986">
                  <a:extLst>
                    <a:ext uri="{9D8B030D-6E8A-4147-A177-3AD203B41FA5}">
                      <a16:colId xmlns:a16="http://schemas.microsoft.com/office/drawing/2014/main" val="3430733936"/>
                    </a:ext>
                  </a:extLst>
                </a:gridCol>
                <a:gridCol w="285592">
                  <a:extLst>
                    <a:ext uri="{9D8B030D-6E8A-4147-A177-3AD203B41FA5}">
                      <a16:colId xmlns:a16="http://schemas.microsoft.com/office/drawing/2014/main" val="1014523092"/>
                    </a:ext>
                  </a:extLst>
                </a:gridCol>
                <a:gridCol w="285592">
                  <a:extLst>
                    <a:ext uri="{9D8B030D-6E8A-4147-A177-3AD203B41FA5}">
                      <a16:colId xmlns:a16="http://schemas.microsoft.com/office/drawing/2014/main" val="62190303"/>
                    </a:ext>
                  </a:extLst>
                </a:gridCol>
                <a:gridCol w="285592">
                  <a:extLst>
                    <a:ext uri="{9D8B030D-6E8A-4147-A177-3AD203B41FA5}">
                      <a16:colId xmlns:a16="http://schemas.microsoft.com/office/drawing/2014/main" val="301997307"/>
                    </a:ext>
                  </a:extLst>
                </a:gridCol>
                <a:gridCol w="285592">
                  <a:extLst>
                    <a:ext uri="{9D8B030D-6E8A-4147-A177-3AD203B41FA5}">
                      <a16:colId xmlns:a16="http://schemas.microsoft.com/office/drawing/2014/main" val="1275601043"/>
                    </a:ext>
                  </a:extLst>
                </a:gridCol>
                <a:gridCol w="285592">
                  <a:extLst>
                    <a:ext uri="{9D8B030D-6E8A-4147-A177-3AD203B41FA5}">
                      <a16:colId xmlns:a16="http://schemas.microsoft.com/office/drawing/2014/main" val="3584690948"/>
                    </a:ext>
                  </a:extLst>
                </a:gridCol>
                <a:gridCol w="285592">
                  <a:extLst>
                    <a:ext uri="{9D8B030D-6E8A-4147-A177-3AD203B41FA5}">
                      <a16:colId xmlns:a16="http://schemas.microsoft.com/office/drawing/2014/main" val="3678812901"/>
                    </a:ext>
                  </a:extLst>
                </a:gridCol>
                <a:gridCol w="285592">
                  <a:extLst>
                    <a:ext uri="{9D8B030D-6E8A-4147-A177-3AD203B41FA5}">
                      <a16:colId xmlns:a16="http://schemas.microsoft.com/office/drawing/2014/main" val="3752683252"/>
                    </a:ext>
                  </a:extLst>
                </a:gridCol>
                <a:gridCol w="285592">
                  <a:extLst>
                    <a:ext uri="{9D8B030D-6E8A-4147-A177-3AD203B41FA5}">
                      <a16:colId xmlns:a16="http://schemas.microsoft.com/office/drawing/2014/main" val="1148646534"/>
                    </a:ext>
                  </a:extLst>
                </a:gridCol>
                <a:gridCol w="285592">
                  <a:extLst>
                    <a:ext uri="{9D8B030D-6E8A-4147-A177-3AD203B41FA5}">
                      <a16:colId xmlns:a16="http://schemas.microsoft.com/office/drawing/2014/main" val="886829200"/>
                    </a:ext>
                  </a:extLst>
                </a:gridCol>
                <a:gridCol w="285592">
                  <a:extLst>
                    <a:ext uri="{9D8B030D-6E8A-4147-A177-3AD203B41FA5}">
                      <a16:colId xmlns:a16="http://schemas.microsoft.com/office/drawing/2014/main" val="1360559073"/>
                    </a:ext>
                  </a:extLst>
                </a:gridCol>
                <a:gridCol w="285592">
                  <a:extLst>
                    <a:ext uri="{9D8B030D-6E8A-4147-A177-3AD203B41FA5}">
                      <a16:colId xmlns:a16="http://schemas.microsoft.com/office/drawing/2014/main" val="4057206041"/>
                    </a:ext>
                  </a:extLst>
                </a:gridCol>
                <a:gridCol w="285592">
                  <a:extLst>
                    <a:ext uri="{9D8B030D-6E8A-4147-A177-3AD203B41FA5}">
                      <a16:colId xmlns:a16="http://schemas.microsoft.com/office/drawing/2014/main" val="101155802"/>
                    </a:ext>
                  </a:extLst>
                </a:gridCol>
                <a:gridCol w="285592">
                  <a:extLst>
                    <a:ext uri="{9D8B030D-6E8A-4147-A177-3AD203B41FA5}">
                      <a16:colId xmlns:a16="http://schemas.microsoft.com/office/drawing/2014/main" val="3506578385"/>
                    </a:ext>
                  </a:extLst>
                </a:gridCol>
                <a:gridCol w="285592">
                  <a:extLst>
                    <a:ext uri="{9D8B030D-6E8A-4147-A177-3AD203B41FA5}">
                      <a16:colId xmlns:a16="http://schemas.microsoft.com/office/drawing/2014/main" val="231791250"/>
                    </a:ext>
                  </a:extLst>
                </a:gridCol>
                <a:gridCol w="285592">
                  <a:extLst>
                    <a:ext uri="{9D8B030D-6E8A-4147-A177-3AD203B41FA5}">
                      <a16:colId xmlns:a16="http://schemas.microsoft.com/office/drawing/2014/main" val="2528571063"/>
                    </a:ext>
                  </a:extLst>
                </a:gridCol>
                <a:gridCol w="285592">
                  <a:extLst>
                    <a:ext uri="{9D8B030D-6E8A-4147-A177-3AD203B41FA5}">
                      <a16:colId xmlns:a16="http://schemas.microsoft.com/office/drawing/2014/main" val="1741086007"/>
                    </a:ext>
                  </a:extLst>
                </a:gridCol>
                <a:gridCol w="285592">
                  <a:extLst>
                    <a:ext uri="{9D8B030D-6E8A-4147-A177-3AD203B41FA5}">
                      <a16:colId xmlns:a16="http://schemas.microsoft.com/office/drawing/2014/main" val="2477635459"/>
                    </a:ext>
                  </a:extLst>
                </a:gridCol>
                <a:gridCol w="285592">
                  <a:extLst>
                    <a:ext uri="{9D8B030D-6E8A-4147-A177-3AD203B41FA5}">
                      <a16:colId xmlns:a16="http://schemas.microsoft.com/office/drawing/2014/main" val="2020177453"/>
                    </a:ext>
                  </a:extLst>
                </a:gridCol>
                <a:gridCol w="285592">
                  <a:extLst>
                    <a:ext uri="{9D8B030D-6E8A-4147-A177-3AD203B41FA5}">
                      <a16:colId xmlns:a16="http://schemas.microsoft.com/office/drawing/2014/main" val="996530806"/>
                    </a:ext>
                  </a:extLst>
                </a:gridCol>
                <a:gridCol w="285592">
                  <a:extLst>
                    <a:ext uri="{9D8B030D-6E8A-4147-A177-3AD203B41FA5}">
                      <a16:colId xmlns:a16="http://schemas.microsoft.com/office/drawing/2014/main" val="2340498370"/>
                    </a:ext>
                  </a:extLst>
                </a:gridCol>
                <a:gridCol w="285592">
                  <a:extLst>
                    <a:ext uri="{9D8B030D-6E8A-4147-A177-3AD203B41FA5}">
                      <a16:colId xmlns:a16="http://schemas.microsoft.com/office/drawing/2014/main" val="472751074"/>
                    </a:ext>
                  </a:extLst>
                </a:gridCol>
                <a:gridCol w="285592">
                  <a:extLst>
                    <a:ext uri="{9D8B030D-6E8A-4147-A177-3AD203B41FA5}">
                      <a16:colId xmlns:a16="http://schemas.microsoft.com/office/drawing/2014/main" val="440153764"/>
                    </a:ext>
                  </a:extLst>
                </a:gridCol>
                <a:gridCol w="285592">
                  <a:extLst>
                    <a:ext uri="{9D8B030D-6E8A-4147-A177-3AD203B41FA5}">
                      <a16:colId xmlns:a16="http://schemas.microsoft.com/office/drawing/2014/main" val="2809258040"/>
                    </a:ext>
                  </a:extLst>
                </a:gridCol>
              </a:tblGrid>
              <a:tr h="2953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Klartext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!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2856626"/>
                  </a:ext>
                </a:extLst>
              </a:tr>
              <a:tr h="2953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Codewort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!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2443513"/>
                  </a:ext>
                </a:extLst>
              </a:tr>
              <a:tr h="2953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0417752"/>
                  </a:ext>
                </a:extLst>
              </a:tr>
              <a:tr h="62606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Verschlüsselter Text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!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9525541"/>
                  </a:ext>
                </a:extLst>
              </a:tr>
            </a:tbl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FA1E5F7E-1196-4C19-BB1B-397CFA06407D}"/>
              </a:ext>
            </a:extLst>
          </p:cNvPr>
          <p:cNvSpPr txBox="1"/>
          <p:nvPr/>
        </p:nvSpPr>
        <p:spPr>
          <a:xfrm>
            <a:off x="323528" y="3635931"/>
            <a:ext cx="86490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Das sieht dann so aus: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Der zu verschlüsselnde „Klartext“ steht in der ersten Zeile.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Das Codewort wird parallel dazu in der zweiten Zeile geschrieben.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Nun kommt das Quadrat ins Spiel.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704850"/>
          </a:xfrm>
        </p:spPr>
        <p:txBody>
          <a:bodyPr>
            <a:normAutofit/>
          </a:bodyPr>
          <a:lstStyle/>
          <a:p>
            <a:r>
              <a:rPr lang="de-AT" sz="4000" b="1" dirty="0" err="1"/>
              <a:t>Vigenere</a:t>
            </a:r>
            <a:r>
              <a:rPr lang="de-AT" sz="4000" b="1" dirty="0"/>
              <a:t>-Quadrat</a:t>
            </a:r>
          </a:p>
        </p:txBody>
      </p:sp>
      <p:pic>
        <p:nvPicPr>
          <p:cNvPr id="14339" name="Picture 2" descr="G:\WORDDAT\BIK\Logo\Logo BIK neu\WEB\leis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13" y="285750"/>
            <a:ext cx="757237" cy="70485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" name="Grafik 2" descr="Ein Bild, das Computer enthält.&#10;&#10;Automatisch generierte Beschreibung">
            <a:extLst>
              <a:ext uri="{FF2B5EF4-FFF2-40B4-BE49-F238E27FC236}">
                <a16:creationId xmlns:a16="http://schemas.microsoft.com/office/drawing/2014/main" id="{0C64450B-2D5F-40A6-93DE-5CF8B50BF0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90600"/>
            <a:ext cx="3798159" cy="4897324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FBBBBBA1-576B-4799-9401-008E36BD4979}"/>
              </a:ext>
            </a:extLst>
          </p:cNvPr>
          <p:cNvSpPr txBox="1"/>
          <p:nvPr/>
        </p:nvSpPr>
        <p:spPr>
          <a:xfrm>
            <a:off x="4163951" y="990600"/>
            <a:ext cx="498004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Das geht ganz einfach: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Der erste Buchstabe des Klartextes ist ein „N“. Man sucht in der ersten Zeile oben das „N“.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Der erste Buchstabe des Schlüsselwortes ist ebenfalls „N“. Man sucht in der Spalte links „N“.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Nun schaut man im Quadrat, wo sich die „N“-Spalte und die „N“-Zeile schneiden – dort steht ein „A“.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Der erste Buchstabe des Codes ist also ein „A“.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So macht man es nun mit allen Buchstaben des Klartextes.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Wenn das Schlüsselwort zu Ende ist, fängt man einfach wieder von vorne an.</a:t>
            </a:r>
          </a:p>
        </p:txBody>
      </p:sp>
    </p:spTree>
    <p:extLst>
      <p:ext uri="{BB962C8B-B14F-4D97-AF65-F5344CB8AC3E}">
        <p14:creationId xmlns:p14="http://schemas.microsoft.com/office/powerpoint/2010/main" val="2545989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704850"/>
          </a:xfrm>
        </p:spPr>
        <p:txBody>
          <a:bodyPr>
            <a:normAutofit/>
          </a:bodyPr>
          <a:lstStyle/>
          <a:p>
            <a:r>
              <a:rPr lang="de-AT" sz="4000" b="1" dirty="0" err="1"/>
              <a:t>Vigenere</a:t>
            </a:r>
            <a:r>
              <a:rPr lang="de-AT" sz="4000" b="1" dirty="0"/>
              <a:t>-Quadrat</a:t>
            </a:r>
          </a:p>
        </p:txBody>
      </p:sp>
      <p:pic>
        <p:nvPicPr>
          <p:cNvPr id="14339" name="Picture 2" descr="G:\WORDDAT\BIK\Logo\Logo BIK neu\WEB\leis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13" y="285750"/>
            <a:ext cx="757237" cy="70485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" name="Grafik 2" descr="Ein Bild, das Computer enthält.&#10;&#10;Automatisch generierte Beschreibung">
            <a:extLst>
              <a:ext uri="{FF2B5EF4-FFF2-40B4-BE49-F238E27FC236}">
                <a16:creationId xmlns:a16="http://schemas.microsoft.com/office/drawing/2014/main" id="{0C64450B-2D5F-40A6-93DE-5CF8B50BF0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90600"/>
            <a:ext cx="3798159" cy="4897324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FBBBBBA1-576B-4799-9401-008E36BD4979}"/>
              </a:ext>
            </a:extLst>
          </p:cNvPr>
          <p:cNvSpPr txBox="1"/>
          <p:nvPr/>
        </p:nvSpPr>
        <p:spPr>
          <a:xfrm>
            <a:off x="4163951" y="990600"/>
            <a:ext cx="498004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Diese Methode ist schon etwas „sicherer“, kann aber immer noch geknackt werden, denn: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Bei einem längeren Text beginnen sich bestimmte Buchstabengruppen in gewissen Abständen zu wiederholen.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Diese Abstände entsprechen ungefähr der Länge des Schlüsselwortes.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Dadurch und durch die wiederholenden Buchstabengruppen können das Quadrat und auch das Schlüsselwort mittels Häufigkeitsanalyse rekonstruiert werden.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Es ist schwieriger und braucht mehr Zeit, der Code ist aber dennoch „schwach“.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Mit Computer geht das „Codebrechen“ dennoch sehr schnell.</a:t>
            </a:r>
          </a:p>
        </p:txBody>
      </p:sp>
    </p:spTree>
    <p:extLst>
      <p:ext uri="{BB962C8B-B14F-4D97-AF65-F5344CB8AC3E}">
        <p14:creationId xmlns:p14="http://schemas.microsoft.com/office/powerpoint/2010/main" val="40142215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normAutofit/>
          </a:bodyPr>
          <a:lstStyle/>
          <a:p>
            <a:r>
              <a:rPr lang="de-AT" sz="4000" b="1" dirty="0"/>
              <a:t>Verschlüsselter Text 3</a:t>
            </a:r>
          </a:p>
        </p:txBody>
      </p:sp>
      <p:pic>
        <p:nvPicPr>
          <p:cNvPr id="14339" name="Picture 2" descr="G:\WORDDAT\BIK\Logo\Logo BIK neu\WEB\leis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13" y="285750"/>
            <a:ext cx="757237" cy="70485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4" name="Grafik 3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12EB5E0F-FC4C-444C-81EC-9BE369FF06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31640"/>
            <a:ext cx="4248472" cy="5121696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6E247DEC-1762-49ED-BA1A-0292D613BE3C}"/>
              </a:ext>
            </a:extLst>
          </p:cNvPr>
          <p:cNvSpPr txBox="1"/>
          <p:nvPr/>
        </p:nvSpPr>
        <p:spPr>
          <a:xfrm>
            <a:off x="5049644" y="1342556"/>
            <a:ext cx="371685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/>
              <a:t>Auf zur nächsten </a:t>
            </a:r>
            <a:br>
              <a:rPr lang="de-DE" sz="2000" dirty="0"/>
            </a:br>
            <a:r>
              <a:rPr lang="de-DE" sz="2000" dirty="0"/>
              <a:t>Verschlüsselungsmethode…</a:t>
            </a:r>
          </a:p>
          <a:p>
            <a:endParaRPr lang="de-DE" sz="2000" dirty="0"/>
          </a:p>
          <a:p>
            <a:r>
              <a:rPr lang="de-DE" sz="2000" dirty="0" err="1"/>
              <a:t>Lies</a:t>
            </a:r>
            <a:r>
              <a:rPr lang="de-DE" sz="2000" dirty="0"/>
              <a:t> Dir einmal diesen Text durch. </a:t>
            </a:r>
          </a:p>
          <a:p>
            <a:endParaRPr lang="de-DE" sz="2000" dirty="0"/>
          </a:p>
          <a:p>
            <a:r>
              <a:rPr lang="de-DE" sz="2000" dirty="0"/>
              <a:t>Fällt Dir dabei etwas auf?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normAutofit/>
          </a:bodyPr>
          <a:lstStyle/>
          <a:p>
            <a:r>
              <a:rPr lang="de-AT" sz="4000" b="1" dirty="0"/>
              <a:t>Verschlüsselter Text 3</a:t>
            </a:r>
          </a:p>
        </p:txBody>
      </p:sp>
      <p:pic>
        <p:nvPicPr>
          <p:cNvPr id="14339" name="Picture 2" descr="G:\WORDDAT\BIK\Logo\Logo BIK neu\WEB\leis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13" y="285750"/>
            <a:ext cx="757237" cy="70485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" name="Picture 2" descr="F:\Geheimdienste\Geheimdienste-WS Module\Modul Chiffriertechniken\Sprachverschlüsselu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4848" y="1124744"/>
            <a:ext cx="4466983" cy="5256584"/>
          </a:xfrm>
          <a:prstGeom prst="rect">
            <a:avLst/>
          </a:prstGeom>
          <a:noFill/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277C575E-A4C6-460D-8B97-B3175798D8E2}"/>
              </a:ext>
            </a:extLst>
          </p:cNvPr>
          <p:cNvSpPr txBox="1"/>
          <p:nvPr/>
        </p:nvSpPr>
        <p:spPr>
          <a:xfrm>
            <a:off x="4999253" y="1124744"/>
            <a:ext cx="393460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Gar nicht so einfach, nicht wahr?</a:t>
            </a:r>
          </a:p>
          <a:p>
            <a:endParaRPr lang="de-DE" dirty="0"/>
          </a:p>
          <a:p>
            <a:r>
              <a:rPr lang="de-DE" dirty="0"/>
              <a:t>Wenn man den Brief so liest, fällt einem </a:t>
            </a:r>
          </a:p>
          <a:p>
            <a:r>
              <a:rPr lang="de-DE" dirty="0" err="1"/>
              <a:t>eigentllich</a:t>
            </a:r>
            <a:r>
              <a:rPr lang="de-DE" dirty="0"/>
              <a:t> nichts besonderes auf – ein normaler Brief, wie man ihm einem guten Freund oder Verwandten schicken würde.</a:t>
            </a:r>
          </a:p>
          <a:p>
            <a:endParaRPr lang="de-DE" dirty="0"/>
          </a:p>
          <a:p>
            <a:r>
              <a:rPr lang="de-DE" dirty="0"/>
              <a:t>Er enthält aber eine zweite, versteckte, </a:t>
            </a:r>
            <a:r>
              <a:rPr lang="de-DE" dirty="0" err="1"/>
              <a:t>chriffrierte</a:t>
            </a:r>
            <a:r>
              <a:rPr lang="de-DE" dirty="0"/>
              <a:t> Botschaft. Dabei wichtig sind die gekennzeichneten Wörter.</a:t>
            </a:r>
          </a:p>
          <a:p>
            <a:endParaRPr lang="de-DE" dirty="0"/>
          </a:p>
          <a:p>
            <a:r>
              <a:rPr lang="de-DE" dirty="0"/>
              <a:t>Was denkst Du, was steckt da dahinter?</a:t>
            </a:r>
          </a:p>
        </p:txBody>
      </p:sp>
    </p:spTree>
    <p:extLst>
      <p:ext uri="{BB962C8B-B14F-4D97-AF65-F5344CB8AC3E}">
        <p14:creationId xmlns:p14="http://schemas.microsoft.com/office/powerpoint/2010/main" val="7962799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704850"/>
          </a:xfrm>
        </p:spPr>
        <p:txBody>
          <a:bodyPr>
            <a:normAutofit/>
          </a:bodyPr>
          <a:lstStyle/>
          <a:p>
            <a:r>
              <a:rPr lang="de-AT" sz="4000" b="1" dirty="0"/>
              <a:t>Sprachverschlüsselung</a:t>
            </a:r>
          </a:p>
        </p:txBody>
      </p:sp>
      <p:pic>
        <p:nvPicPr>
          <p:cNvPr id="14339" name="Picture 2" descr="G:\WORDDAT\BIK\Logo\Logo BIK neu\WEB\leis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13" y="285750"/>
            <a:ext cx="757237" cy="70485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" name="Picture 2" descr="F:\Geheimdienste\Geheimdienste-WS Module\Modul Chiffriertechniken\Sprachverschlüsselu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004742"/>
            <a:ext cx="3487918" cy="4104456"/>
          </a:xfrm>
          <a:prstGeom prst="rect">
            <a:avLst/>
          </a:prstGeom>
          <a:noFill/>
        </p:spPr>
      </p:pic>
      <p:pic>
        <p:nvPicPr>
          <p:cNvPr id="3075" name="Picture 3" descr="F:\Geheimdienste\Geheimdienste-WS Module\Modul Chiffriertechniken\Sprachschlüsse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1004742"/>
            <a:ext cx="4717615" cy="4104456"/>
          </a:xfrm>
          <a:prstGeom prst="rect">
            <a:avLst/>
          </a:prstGeom>
          <a:noFill/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DDED4099-E42E-45CD-A35A-07340FE20B50}"/>
              </a:ext>
            </a:extLst>
          </p:cNvPr>
          <p:cNvSpPr txBox="1"/>
          <p:nvPr/>
        </p:nvSpPr>
        <p:spPr>
          <a:xfrm>
            <a:off x="107504" y="5220450"/>
            <a:ext cx="90364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Es handelt sich um eine sogenannten „Sprachverschlüsselung“.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D. h. einzelne Schlüsselwörter haben eine zweite, geheime Bedeutung, die anhand eines „Schlüssels“ (Tabelle rechts) ersichtlich wird.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Aus der Kombination ergibt sich eine ganz andere Nachricht – kannst Du sie nun </a:t>
            </a:r>
            <a:br>
              <a:rPr lang="de-DE" sz="2000" dirty="0"/>
            </a:br>
            <a:r>
              <a:rPr lang="de-DE" sz="2000" dirty="0"/>
              <a:t>„entschlüsseln“?</a:t>
            </a:r>
            <a:br>
              <a:rPr lang="de-DE" sz="2000" dirty="0"/>
            </a:b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860318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F863FE9B-6386-4C45-AD89-8F80C3ED8806}"/>
              </a:ext>
            </a:extLst>
          </p:cNvPr>
          <p:cNvSpPr txBox="1"/>
          <p:nvPr/>
        </p:nvSpPr>
        <p:spPr>
          <a:xfrm>
            <a:off x="2675647" y="332656"/>
            <a:ext cx="37927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/>
              <a:t>Worum geht es?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2CB1F2A-D06A-4B73-9156-859186AC548C}"/>
              </a:ext>
            </a:extLst>
          </p:cNvPr>
          <p:cNvSpPr txBox="1"/>
          <p:nvPr/>
        </p:nvSpPr>
        <p:spPr>
          <a:xfrm>
            <a:off x="298309" y="1340768"/>
            <a:ext cx="8994450" cy="59862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/>
              <a:t>Willkommen zum PowerPoint-Quiz „Verschlüsselungsmethoden“!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/>
              <a:t>Die Aufgabe: Das Quiz zeigt Dir zuerst auf einer Folie einen Text, der mit einer </a:t>
            </a:r>
            <a:br>
              <a:rPr lang="de-DE" sz="2000" dirty="0"/>
            </a:br>
            <a:r>
              <a:rPr lang="de-DE" sz="2000" dirty="0"/>
              <a:t>bestimmten Verschlüsselungsmethode codiert wurde.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/>
              <a:t>Jeder der vier gezeigten Codes wurde „analog“ d. h. ohne Hilfe eines Computers </a:t>
            </a:r>
            <a:br>
              <a:rPr lang="de-DE" sz="2000" dirty="0"/>
            </a:br>
            <a:r>
              <a:rPr lang="de-DE" sz="2000" dirty="0"/>
              <a:t>erstellt und kann auch ohne Computer entschlüsselt werden.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/>
              <a:t>Wenn Du möchtest, kannst Du versuchen, den Code selbst zu knacken. Schau Dir</a:t>
            </a:r>
            <a:br>
              <a:rPr lang="de-DE" sz="2000" dirty="0"/>
            </a:br>
            <a:r>
              <a:rPr lang="de-DE" sz="2000" dirty="0"/>
              <a:t>dafür den Code genau an – und versuche folgende Dinge herauszufinden: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/>
              <a:t>Kommen Zahlen/Zeichen mehrfach vor?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/>
              <a:t>Kommen Gruppen von Zahlen/Zeichen öfter vor?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/>
              <a:t>Dies ist meist der erste Schritt, um einen Code zu „brechen“ d. h. die Nachricht zu</a:t>
            </a:r>
            <a:br>
              <a:rPr lang="de-DE" sz="2000" dirty="0"/>
            </a:br>
            <a:r>
              <a:rPr lang="de-DE" sz="2000" dirty="0"/>
              <a:t>entschlüsseln, ohne dass die Verschlüsselungsmethode und der Schlüssel bekannt</a:t>
            </a:r>
            <a:br>
              <a:rPr lang="de-DE" sz="2000" dirty="0"/>
            </a:br>
            <a:r>
              <a:rPr lang="de-DE" sz="2000" dirty="0"/>
              <a:t>sind.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/>
              <a:t>Dann geht es weiter zu den nächsten Bildern, die erklären, wie der angewandte </a:t>
            </a:r>
            <a:br>
              <a:rPr lang="de-DE" sz="2000" dirty="0"/>
            </a:br>
            <a:r>
              <a:rPr lang="de-DE" sz="2000" dirty="0"/>
              <a:t>Code funktioniert und ob/wie man ihn „brechen“ kann.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/>
              <a:t>Ich wünsche Dir Viel Spaß und Interesse beim Erlernen dieser einfachen Codes!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704850"/>
          </a:xfrm>
        </p:spPr>
        <p:txBody>
          <a:bodyPr>
            <a:normAutofit/>
          </a:bodyPr>
          <a:lstStyle/>
          <a:p>
            <a:r>
              <a:rPr lang="de-AT" sz="4000" b="1" dirty="0"/>
              <a:t>Sprachverschlüsselung</a:t>
            </a:r>
          </a:p>
        </p:txBody>
      </p:sp>
      <p:pic>
        <p:nvPicPr>
          <p:cNvPr id="14339" name="Picture 2" descr="G:\WORDDAT\BIK\Logo\Logo BIK neu\WEB\leis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13" y="285750"/>
            <a:ext cx="757237" cy="70485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" name="Picture 2" descr="F:\Geheimdienste\Geheimdienste-WS Module\Modul Chiffriertechniken\Sprachverschlüsselu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24744"/>
            <a:ext cx="3487918" cy="4104456"/>
          </a:xfrm>
          <a:prstGeom prst="rect">
            <a:avLst/>
          </a:prstGeom>
          <a:noFill/>
        </p:spPr>
      </p:pic>
      <p:pic>
        <p:nvPicPr>
          <p:cNvPr id="3075" name="Picture 3" descr="F:\Geheimdienste\Geheimdienste-WS Module\Modul Chiffriertechniken\Sprachschlüsse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1124744"/>
            <a:ext cx="4717615" cy="4104456"/>
          </a:xfrm>
          <a:prstGeom prst="rect">
            <a:avLst/>
          </a:prstGeom>
          <a:noFill/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DDED4099-E42E-45CD-A35A-07340FE20B50}"/>
              </a:ext>
            </a:extLst>
          </p:cNvPr>
          <p:cNvSpPr txBox="1"/>
          <p:nvPr/>
        </p:nvSpPr>
        <p:spPr>
          <a:xfrm>
            <a:off x="158227" y="5363924"/>
            <a:ext cx="887826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Jetzt war es nicht mehr schwierig, oder?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Die wirklich wichtige Nachricht lautet: „Es gab einen erfolgreichen Waffentest. Ein neuer Panzer wurde getestet. Die Produktion des Panzers ist angelaufen, er wird nächstes Jahr in Dienst gestellt.“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516769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704850"/>
          </a:xfrm>
        </p:spPr>
        <p:txBody>
          <a:bodyPr>
            <a:normAutofit/>
          </a:bodyPr>
          <a:lstStyle/>
          <a:p>
            <a:r>
              <a:rPr lang="de-AT" sz="4000" b="1" dirty="0"/>
              <a:t>Sprachverschlüsselung</a:t>
            </a:r>
          </a:p>
        </p:txBody>
      </p:sp>
      <p:pic>
        <p:nvPicPr>
          <p:cNvPr id="14339" name="Picture 2" descr="G:\WORDDAT\BIK\Logo\Logo BIK neu\WEB\leis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13" y="285750"/>
            <a:ext cx="757237" cy="70485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" name="Picture 2" descr="F:\Geheimdienste\Geheimdienste-WS Module\Modul Chiffriertechniken\Sprachverschlüsselu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202" y="1022843"/>
            <a:ext cx="3487918" cy="4104456"/>
          </a:xfrm>
          <a:prstGeom prst="rect">
            <a:avLst/>
          </a:prstGeom>
          <a:noFill/>
        </p:spPr>
      </p:pic>
      <p:pic>
        <p:nvPicPr>
          <p:cNvPr id="3075" name="Picture 3" descr="F:\Geheimdienste\Geheimdienste-WS Module\Modul Chiffriertechniken\Sprachschlüsse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1033133"/>
            <a:ext cx="4717615" cy="4104456"/>
          </a:xfrm>
          <a:prstGeom prst="rect">
            <a:avLst/>
          </a:prstGeom>
          <a:noFill/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DDED4099-E42E-45CD-A35A-07340FE20B50}"/>
              </a:ext>
            </a:extLst>
          </p:cNvPr>
          <p:cNvSpPr txBox="1"/>
          <p:nvPr/>
        </p:nvSpPr>
        <p:spPr>
          <a:xfrm>
            <a:off x="128369" y="5127299"/>
            <a:ext cx="909684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Nun stellt sich noch die Frage – wie sicher ist ein solcher Code?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An sich sehr sicher – wenn die Schlüsseltabelle nicht entdeckt wird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Er hat vor allem eine Schwäche: Wenn dieselbe Schlüsseltabelle zu lange verwendet wird.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Kommen die Schlüsselwörter nämlich in zu vielen Briefen hintereinander vor, fällt dies auf – </a:t>
            </a:r>
            <a:br>
              <a:rPr lang="de-DE" dirty="0"/>
            </a:br>
            <a:r>
              <a:rPr lang="de-DE" dirty="0"/>
              <a:t>und weisen darauf hin, dass hier ein Code im Spiel ist.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Werden die Wörter regelmäßig gewechselt, ist der Code an sich sehr „stark“.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25002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>
            <a:normAutofit/>
          </a:bodyPr>
          <a:lstStyle/>
          <a:p>
            <a:r>
              <a:rPr lang="de-AT" sz="4000" b="1" dirty="0"/>
              <a:t>Verschlüsselter Text 4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2446711-17CC-470E-8C2A-6D18738EA261}"/>
              </a:ext>
            </a:extLst>
          </p:cNvPr>
          <p:cNvSpPr txBox="1"/>
          <p:nvPr/>
        </p:nvSpPr>
        <p:spPr>
          <a:xfrm>
            <a:off x="323528" y="2482027"/>
            <a:ext cx="8496944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AT" sz="2800" dirty="0"/>
              <a:t>Codierte Nachricht:</a:t>
            </a:r>
          </a:p>
          <a:p>
            <a:endParaRPr lang="de-AT" sz="2800" dirty="0"/>
          </a:p>
          <a:p>
            <a:r>
              <a:rPr lang="de-AT" sz="2800" dirty="0"/>
              <a:t>1; 2; 3; 41; 5; 6; 9; 32; 86; 11; 14; 46; 4; 15; 23; 53; 10; 26; 67; 19; 7; 12; 13; 115; 21; 16; 17.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0A70729-529C-4C45-B294-B3FB32CC9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8384" y="260648"/>
            <a:ext cx="865707" cy="816935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E02E8C95-2DB6-451C-82D5-EE12D546BCC7}"/>
              </a:ext>
            </a:extLst>
          </p:cNvPr>
          <p:cNvSpPr txBox="1"/>
          <p:nvPr/>
        </p:nvSpPr>
        <p:spPr>
          <a:xfrm>
            <a:off x="395536" y="1691680"/>
            <a:ext cx="76516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/>
              <a:t>So, jetzt kennst Du Dich ja schon ganz gut aus!</a:t>
            </a:r>
          </a:p>
          <a:p>
            <a:r>
              <a:rPr lang="de-DE" sz="2000" dirty="0"/>
              <a:t>Auf zum letzten Beispiel – schau Dir diese codierte Nachricht einmal an: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2C410C9-C8D4-49F8-B186-D6D99A9F747F}"/>
              </a:ext>
            </a:extLst>
          </p:cNvPr>
          <p:cNvSpPr txBox="1"/>
          <p:nvPr/>
        </p:nvSpPr>
        <p:spPr>
          <a:xfrm>
            <a:off x="395536" y="4725144"/>
            <a:ext cx="53029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/>
              <a:t>Na, was meinst Du – worum handelt es sich hier?</a:t>
            </a:r>
          </a:p>
          <a:p>
            <a:endParaRPr lang="de-DE" sz="2000" dirty="0"/>
          </a:p>
          <a:p>
            <a:r>
              <a:rPr lang="de-DE" sz="2000" dirty="0"/>
              <a:t>Fällt Dir hier etwas auf?</a:t>
            </a:r>
          </a:p>
        </p:txBody>
      </p:sp>
    </p:spTree>
    <p:extLst>
      <p:ext uri="{BB962C8B-B14F-4D97-AF65-F5344CB8AC3E}">
        <p14:creationId xmlns:p14="http://schemas.microsoft.com/office/powerpoint/2010/main" val="24663290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>
            <a:normAutofit/>
          </a:bodyPr>
          <a:lstStyle/>
          <a:p>
            <a:r>
              <a:rPr lang="de-AT" sz="4000" b="1" dirty="0"/>
              <a:t>Verschlüsselter Text 4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2446711-17CC-470E-8C2A-6D18738EA261}"/>
              </a:ext>
            </a:extLst>
          </p:cNvPr>
          <p:cNvSpPr txBox="1"/>
          <p:nvPr/>
        </p:nvSpPr>
        <p:spPr>
          <a:xfrm>
            <a:off x="323528" y="2482027"/>
            <a:ext cx="8496944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AT" sz="2800" dirty="0"/>
              <a:t>Codierte Nachricht:</a:t>
            </a:r>
          </a:p>
          <a:p>
            <a:endParaRPr lang="de-AT" sz="2800" dirty="0"/>
          </a:p>
          <a:p>
            <a:r>
              <a:rPr lang="de-AT" sz="2800" dirty="0"/>
              <a:t>1; 2; 3; 41; 5; 6; 9; 32; 86; 11; 14; 46; 4; 15; 23; 53; 10; 26; 67; 19; 7; 12; 13; 115; 21; 16; 17.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0A70729-529C-4C45-B294-B3FB32CC9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8384" y="260648"/>
            <a:ext cx="865707" cy="816935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E02E8C95-2DB6-451C-82D5-EE12D546BCC7}"/>
              </a:ext>
            </a:extLst>
          </p:cNvPr>
          <p:cNvSpPr txBox="1"/>
          <p:nvPr/>
        </p:nvSpPr>
        <p:spPr>
          <a:xfrm>
            <a:off x="395536" y="1691680"/>
            <a:ext cx="52057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/>
              <a:t>Konntest Du etwas erkennen?</a:t>
            </a:r>
          </a:p>
          <a:p>
            <a:r>
              <a:rPr lang="de-DE" sz="2000" dirty="0"/>
              <a:t>Ok, das ist jetzt vermutlich gar nicht so einfach…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2C410C9-C8D4-49F8-B186-D6D99A9F747F}"/>
              </a:ext>
            </a:extLst>
          </p:cNvPr>
          <p:cNvSpPr txBox="1"/>
          <p:nvPr/>
        </p:nvSpPr>
        <p:spPr>
          <a:xfrm>
            <a:off x="395536" y="4725144"/>
            <a:ext cx="84969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Klar ist: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Es ist vermutlich keine Cäsar-Verschlüsselung – da Zahlen dabei sind, die viel höher sind als 26 (das deutsche Alphabet hat ja nur 26 Buchstaben).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Keine der Zahlen ist doppelt.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Es ist kein „Muster“ d. h. keine Gesetzmäßigkeit erkennbar. Das macht ein Entschlüsseln ohne Schlüssel SEHR schwierig.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653933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>
            <a:normAutofit/>
          </a:bodyPr>
          <a:lstStyle/>
          <a:p>
            <a:r>
              <a:rPr lang="de-AT" sz="4000" b="1" dirty="0"/>
              <a:t>Verschlüsselter Text 4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2446711-17CC-470E-8C2A-6D18738EA261}"/>
              </a:ext>
            </a:extLst>
          </p:cNvPr>
          <p:cNvSpPr txBox="1"/>
          <p:nvPr/>
        </p:nvSpPr>
        <p:spPr>
          <a:xfrm>
            <a:off x="323528" y="2482027"/>
            <a:ext cx="8496944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AT" sz="2800" dirty="0"/>
              <a:t>Codierte Nachricht:</a:t>
            </a:r>
          </a:p>
          <a:p>
            <a:endParaRPr lang="de-AT" sz="2800" dirty="0"/>
          </a:p>
          <a:p>
            <a:r>
              <a:rPr lang="de-AT" sz="2800" dirty="0"/>
              <a:t>1; 2; 3; 41; 5; 6; 9; 32; 86; 11; 14; 46; 4; 15; 23; 53; 10; 26; 67; 19; 7; 12; 13; 115; 21; 16; 17.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0A70729-529C-4C45-B294-B3FB32CC9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8384" y="260648"/>
            <a:ext cx="865707" cy="816935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E02E8C95-2DB6-451C-82D5-EE12D546BCC7}"/>
              </a:ext>
            </a:extLst>
          </p:cNvPr>
          <p:cNvSpPr txBox="1"/>
          <p:nvPr/>
        </p:nvSpPr>
        <p:spPr>
          <a:xfrm>
            <a:off x="216181" y="1547664"/>
            <a:ext cx="8748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Ok, ich glaube, Du hast erkannt, dass wir es hier mit einem sehr „starken“ Code zu tun haben. Das ist auch so.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2C410C9-C8D4-49F8-B186-D6D99A9F747F}"/>
              </a:ext>
            </a:extLst>
          </p:cNvPr>
          <p:cNvSpPr txBox="1"/>
          <p:nvPr/>
        </p:nvSpPr>
        <p:spPr>
          <a:xfrm>
            <a:off x="286735" y="4508659"/>
            <a:ext cx="86073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Diese Verschlüsselungsmethode kann zwar ohne Computer durchgeführt werden, ist aber so gut, dass selbst ein Computer sie ohne dem notwendigen Schlüssel nicht „knacken“ kann.</a:t>
            </a:r>
          </a:p>
          <a:p>
            <a:endParaRPr lang="de-DE" sz="2000" dirty="0"/>
          </a:p>
          <a:p>
            <a:r>
              <a:rPr lang="de-DE" sz="2000" dirty="0"/>
              <a:t>Der Inhalt der verschlüsselten Nachricht ist in diesem Fall also sehr sicher.</a:t>
            </a:r>
          </a:p>
          <a:p>
            <a:endParaRPr lang="de-DE" sz="2000" dirty="0"/>
          </a:p>
          <a:p>
            <a:r>
              <a:rPr lang="de-DE" sz="2000" dirty="0"/>
              <a:t>Aber was haben wir da genau vor uns?</a:t>
            </a:r>
          </a:p>
        </p:txBody>
      </p:sp>
    </p:spTree>
    <p:extLst>
      <p:ext uri="{BB962C8B-B14F-4D97-AF65-F5344CB8AC3E}">
        <p14:creationId xmlns:p14="http://schemas.microsoft.com/office/powerpoint/2010/main" val="24450584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834802"/>
          </a:xfrm>
        </p:spPr>
        <p:txBody>
          <a:bodyPr>
            <a:normAutofit/>
          </a:bodyPr>
          <a:lstStyle/>
          <a:p>
            <a:r>
              <a:rPr lang="de-AT" sz="4000" b="1" dirty="0"/>
              <a:t>Buchverschlüsselung</a:t>
            </a:r>
          </a:p>
        </p:txBody>
      </p:sp>
      <p:pic>
        <p:nvPicPr>
          <p:cNvPr id="14339" name="Picture 2" descr="G:\WORDDAT\BIK\Logo\Logo BIK neu\WEB\leis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27021" y="318592"/>
            <a:ext cx="757237" cy="70485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050" name="Picture 2" descr="C:\Users\BIK-Mobil\Desktop\Junge Uni 2018 Raabs\Workshop Nachrichtendienste\Scan_Schlüssel_Buchverschlüsselu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84784"/>
            <a:ext cx="3501566" cy="4968552"/>
          </a:xfrm>
          <a:prstGeom prst="rect">
            <a:avLst/>
          </a:prstGeom>
          <a:noFill/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05908D95-E7CA-4242-9ADF-7E153630A161}"/>
              </a:ext>
            </a:extLst>
          </p:cNvPr>
          <p:cNvSpPr txBox="1"/>
          <p:nvPr/>
        </p:nvSpPr>
        <p:spPr>
          <a:xfrm>
            <a:off x="4355977" y="1484784"/>
            <a:ext cx="452828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Es handelt sich um eine sogenannte </a:t>
            </a:r>
            <a:br>
              <a:rPr lang="de-DE" sz="2000" dirty="0"/>
            </a:br>
            <a:r>
              <a:rPr lang="de-DE" sz="2000" dirty="0"/>
              <a:t>„Buchverschlüsselung“.</a:t>
            </a:r>
          </a:p>
          <a:p>
            <a:endParaRPr lang="de-DE" sz="2000" dirty="0"/>
          </a:p>
          <a:p>
            <a:r>
              <a:rPr lang="de-DE" sz="2000" dirty="0"/>
              <a:t>Man benutzt ein Buch bzw. eine Buchseite als „Schlüssel“, um eine Nachricht zu verschlüsseln.</a:t>
            </a:r>
          </a:p>
          <a:p>
            <a:endParaRPr lang="de-DE" sz="2000" dirty="0"/>
          </a:p>
          <a:p>
            <a:r>
              <a:rPr lang="de-DE" sz="2000" dirty="0"/>
              <a:t>So wie die Buchseite hier links.</a:t>
            </a:r>
          </a:p>
          <a:p>
            <a:endParaRPr lang="de-DE" sz="2000" dirty="0"/>
          </a:p>
          <a:p>
            <a:r>
              <a:rPr lang="de-DE" sz="2000" dirty="0"/>
              <a:t>Dazu muss man zuerst einmal nur eines machen: Die Buchstaben auf der Seite, beginnend links oben, durchnummerieren.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834802"/>
          </a:xfrm>
        </p:spPr>
        <p:txBody>
          <a:bodyPr>
            <a:normAutofit/>
          </a:bodyPr>
          <a:lstStyle/>
          <a:p>
            <a:r>
              <a:rPr lang="de-AT" sz="4000" b="1" dirty="0"/>
              <a:t>Buchverschlüsselung</a:t>
            </a:r>
          </a:p>
        </p:txBody>
      </p:sp>
      <p:pic>
        <p:nvPicPr>
          <p:cNvPr id="14339" name="Picture 2" descr="G:\WORDDAT\BIK\Logo\Logo BIK neu\WEB\leis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27021" y="318592"/>
            <a:ext cx="757237" cy="70485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050" name="Picture 2" descr="C:\Users\BIK-Mobil\Desktop\Junge Uni 2018 Raabs\Workshop Nachrichtendienste\Scan_Schlüssel_Buchverschlüsselu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268760"/>
            <a:ext cx="3501566" cy="4968552"/>
          </a:xfrm>
          <a:prstGeom prst="rect">
            <a:avLst/>
          </a:prstGeom>
          <a:noFill/>
        </p:spPr>
      </p:pic>
      <p:pic>
        <p:nvPicPr>
          <p:cNvPr id="2051" name="Picture 3" descr="C:\Users\BIK-Mobil\Desktop\Junge Uni 2018 Raabs\Workshop Nachrichtendienste\Buchverschlüsselung_Schlüsse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2481500"/>
            <a:ext cx="4176464" cy="3755812"/>
          </a:xfrm>
          <a:prstGeom prst="rect">
            <a:avLst/>
          </a:prstGeom>
          <a:noFill/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98D73872-14AD-4D9C-A258-8A5A2F1C0CD1}"/>
              </a:ext>
            </a:extLst>
          </p:cNvPr>
          <p:cNvSpPr txBox="1"/>
          <p:nvPr/>
        </p:nvSpPr>
        <p:spPr>
          <a:xfrm>
            <a:off x="4355977" y="1268760"/>
            <a:ext cx="47880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Wenn man dies nun bei dieser Seite einmal nur mit dem Autorennamen und dem Titel des Kapitels macht, sieht das so aus:</a:t>
            </a:r>
          </a:p>
        </p:txBody>
      </p:sp>
    </p:spTree>
    <p:extLst>
      <p:ext uri="{BB962C8B-B14F-4D97-AF65-F5344CB8AC3E}">
        <p14:creationId xmlns:p14="http://schemas.microsoft.com/office/powerpoint/2010/main" val="15104721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834802"/>
          </a:xfrm>
        </p:spPr>
        <p:txBody>
          <a:bodyPr>
            <a:normAutofit/>
          </a:bodyPr>
          <a:lstStyle/>
          <a:p>
            <a:r>
              <a:rPr lang="de-AT" sz="4000" b="1" dirty="0"/>
              <a:t>Buchverschlüsselung</a:t>
            </a:r>
          </a:p>
        </p:txBody>
      </p:sp>
      <p:pic>
        <p:nvPicPr>
          <p:cNvPr id="14339" name="Picture 2" descr="G:\WORDDAT\BIK\Logo\Logo BIK neu\WEB\leis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27021" y="318592"/>
            <a:ext cx="757237" cy="70485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051" name="Picture 3" descr="C:\Users\BIK-Mobil\Desktop\Junge Uni 2018 Raabs\Workshop Nachrichtendienste\Buchverschlüsselung_Schlüss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360524"/>
            <a:ext cx="4600290" cy="4136951"/>
          </a:xfrm>
          <a:prstGeom prst="rect">
            <a:avLst/>
          </a:prstGeom>
          <a:noFill/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13498CA7-A710-4B46-AEDC-AB1886EBF1F6}"/>
              </a:ext>
            </a:extLst>
          </p:cNvPr>
          <p:cNvSpPr txBox="1"/>
          <p:nvPr/>
        </p:nvSpPr>
        <p:spPr>
          <a:xfrm>
            <a:off x="5148064" y="1023442"/>
            <a:ext cx="4148636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Dies benutzt man nun als „Schlüssel“.</a:t>
            </a:r>
          </a:p>
          <a:p>
            <a:r>
              <a:rPr lang="de-DE" dirty="0"/>
              <a:t>Die Nachricht, die wir verschlüsseln</a:t>
            </a:r>
            <a:br>
              <a:rPr lang="de-DE" dirty="0"/>
            </a:br>
            <a:r>
              <a:rPr lang="de-DE" dirty="0"/>
              <a:t>wollen, ist:</a:t>
            </a:r>
          </a:p>
          <a:p>
            <a:endParaRPr lang="de-DE" dirty="0"/>
          </a:p>
          <a:p>
            <a:r>
              <a:rPr lang="de-DE" dirty="0"/>
              <a:t>„Dieser Code ist nicht zu brechen.“</a:t>
            </a:r>
          </a:p>
          <a:p>
            <a:endParaRPr lang="de-DE" dirty="0"/>
          </a:p>
          <a:p>
            <a:r>
              <a:rPr lang="de-DE" dirty="0"/>
              <a:t>Dabei gehen wir so vor: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Der erste Buchstabe im Text ist ein „D“.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Wir suchen im Schlüssel das erste „D“.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Das erste „D“ ist ganz am Anfang – wir</a:t>
            </a:r>
            <a:br>
              <a:rPr lang="de-DE" dirty="0"/>
            </a:br>
            <a:r>
              <a:rPr lang="de-DE" dirty="0"/>
              <a:t>notieren die Zahl „1“ und streichen</a:t>
            </a:r>
            <a:br>
              <a:rPr lang="de-DE" dirty="0"/>
            </a:br>
            <a:r>
              <a:rPr lang="de-DE" dirty="0"/>
              <a:t>das erste „D“ durch (durchstreichen ist </a:t>
            </a:r>
            <a:br>
              <a:rPr lang="de-DE" dirty="0"/>
            </a:br>
            <a:r>
              <a:rPr lang="de-DE" dirty="0"/>
              <a:t>GANZ wichtig!).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Dann brauchen wir ein „I“. Das erste </a:t>
            </a:r>
            <a:br>
              <a:rPr lang="de-DE" dirty="0"/>
            </a:br>
            <a:r>
              <a:rPr lang="de-DE" dirty="0"/>
              <a:t>„I“ im Schlüssel ist Nr. 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Dann ein „E“ – das erste „E“ ist Nr. 3.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Dann ein „S“ – da müssen wir etwas</a:t>
            </a:r>
            <a:br>
              <a:rPr lang="de-DE" dirty="0"/>
            </a:br>
            <a:r>
              <a:rPr lang="de-DE" dirty="0"/>
              <a:t>weiter suchen. Das erste „S“ ist an</a:t>
            </a:r>
            <a:br>
              <a:rPr lang="de-DE" dirty="0"/>
            </a:br>
            <a:r>
              <a:rPr lang="de-DE" dirty="0"/>
              <a:t>41. Stelle – wir notieren also 41.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Und so geht es weiter. Sieht dann so </a:t>
            </a:r>
            <a:br>
              <a:rPr lang="de-DE" dirty="0"/>
            </a:br>
            <a:r>
              <a:rPr lang="de-DE" dirty="0"/>
              <a:t>aus: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820133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AT" sz="4000" b="1" dirty="0"/>
              <a:t>Verschlüsselung</a:t>
            </a:r>
            <a:br>
              <a:rPr lang="de-AT" sz="4000" b="1" dirty="0"/>
            </a:br>
            <a:r>
              <a:rPr lang="de-AT" sz="4000" b="1" dirty="0"/>
              <a:t>Buchverschlüsselung</a:t>
            </a:r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1BC001A9-A99E-42CC-B4B5-D18BC199C1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3062973"/>
              </p:ext>
            </p:extLst>
          </p:nvPr>
        </p:nvGraphicFramePr>
        <p:xfrm>
          <a:off x="354382" y="2204864"/>
          <a:ext cx="8445627" cy="23703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2801">
                  <a:extLst>
                    <a:ext uri="{9D8B030D-6E8A-4147-A177-3AD203B41FA5}">
                      <a16:colId xmlns:a16="http://schemas.microsoft.com/office/drawing/2014/main" val="2010483767"/>
                    </a:ext>
                  </a:extLst>
                </a:gridCol>
                <a:gridCol w="312801">
                  <a:extLst>
                    <a:ext uri="{9D8B030D-6E8A-4147-A177-3AD203B41FA5}">
                      <a16:colId xmlns:a16="http://schemas.microsoft.com/office/drawing/2014/main" val="750482686"/>
                    </a:ext>
                  </a:extLst>
                </a:gridCol>
                <a:gridCol w="312801">
                  <a:extLst>
                    <a:ext uri="{9D8B030D-6E8A-4147-A177-3AD203B41FA5}">
                      <a16:colId xmlns:a16="http://schemas.microsoft.com/office/drawing/2014/main" val="2273596514"/>
                    </a:ext>
                  </a:extLst>
                </a:gridCol>
                <a:gridCol w="312801">
                  <a:extLst>
                    <a:ext uri="{9D8B030D-6E8A-4147-A177-3AD203B41FA5}">
                      <a16:colId xmlns:a16="http://schemas.microsoft.com/office/drawing/2014/main" val="383562387"/>
                    </a:ext>
                  </a:extLst>
                </a:gridCol>
                <a:gridCol w="312801">
                  <a:extLst>
                    <a:ext uri="{9D8B030D-6E8A-4147-A177-3AD203B41FA5}">
                      <a16:colId xmlns:a16="http://schemas.microsoft.com/office/drawing/2014/main" val="269718741"/>
                    </a:ext>
                  </a:extLst>
                </a:gridCol>
                <a:gridCol w="312801">
                  <a:extLst>
                    <a:ext uri="{9D8B030D-6E8A-4147-A177-3AD203B41FA5}">
                      <a16:colId xmlns:a16="http://schemas.microsoft.com/office/drawing/2014/main" val="3138476256"/>
                    </a:ext>
                  </a:extLst>
                </a:gridCol>
                <a:gridCol w="312801">
                  <a:extLst>
                    <a:ext uri="{9D8B030D-6E8A-4147-A177-3AD203B41FA5}">
                      <a16:colId xmlns:a16="http://schemas.microsoft.com/office/drawing/2014/main" val="1114080532"/>
                    </a:ext>
                  </a:extLst>
                </a:gridCol>
                <a:gridCol w="312801">
                  <a:extLst>
                    <a:ext uri="{9D8B030D-6E8A-4147-A177-3AD203B41FA5}">
                      <a16:colId xmlns:a16="http://schemas.microsoft.com/office/drawing/2014/main" val="1348958566"/>
                    </a:ext>
                  </a:extLst>
                </a:gridCol>
                <a:gridCol w="312801">
                  <a:extLst>
                    <a:ext uri="{9D8B030D-6E8A-4147-A177-3AD203B41FA5}">
                      <a16:colId xmlns:a16="http://schemas.microsoft.com/office/drawing/2014/main" val="2853402771"/>
                    </a:ext>
                  </a:extLst>
                </a:gridCol>
                <a:gridCol w="312801">
                  <a:extLst>
                    <a:ext uri="{9D8B030D-6E8A-4147-A177-3AD203B41FA5}">
                      <a16:colId xmlns:a16="http://schemas.microsoft.com/office/drawing/2014/main" val="3754339740"/>
                    </a:ext>
                  </a:extLst>
                </a:gridCol>
                <a:gridCol w="312801">
                  <a:extLst>
                    <a:ext uri="{9D8B030D-6E8A-4147-A177-3AD203B41FA5}">
                      <a16:colId xmlns:a16="http://schemas.microsoft.com/office/drawing/2014/main" val="4216127057"/>
                    </a:ext>
                  </a:extLst>
                </a:gridCol>
                <a:gridCol w="312801">
                  <a:extLst>
                    <a:ext uri="{9D8B030D-6E8A-4147-A177-3AD203B41FA5}">
                      <a16:colId xmlns:a16="http://schemas.microsoft.com/office/drawing/2014/main" val="122910819"/>
                    </a:ext>
                  </a:extLst>
                </a:gridCol>
                <a:gridCol w="312801">
                  <a:extLst>
                    <a:ext uri="{9D8B030D-6E8A-4147-A177-3AD203B41FA5}">
                      <a16:colId xmlns:a16="http://schemas.microsoft.com/office/drawing/2014/main" val="188568988"/>
                    </a:ext>
                  </a:extLst>
                </a:gridCol>
                <a:gridCol w="312801">
                  <a:extLst>
                    <a:ext uri="{9D8B030D-6E8A-4147-A177-3AD203B41FA5}">
                      <a16:colId xmlns:a16="http://schemas.microsoft.com/office/drawing/2014/main" val="243401143"/>
                    </a:ext>
                  </a:extLst>
                </a:gridCol>
                <a:gridCol w="312801">
                  <a:extLst>
                    <a:ext uri="{9D8B030D-6E8A-4147-A177-3AD203B41FA5}">
                      <a16:colId xmlns:a16="http://schemas.microsoft.com/office/drawing/2014/main" val="762618436"/>
                    </a:ext>
                  </a:extLst>
                </a:gridCol>
                <a:gridCol w="312801">
                  <a:extLst>
                    <a:ext uri="{9D8B030D-6E8A-4147-A177-3AD203B41FA5}">
                      <a16:colId xmlns:a16="http://schemas.microsoft.com/office/drawing/2014/main" val="1415705260"/>
                    </a:ext>
                  </a:extLst>
                </a:gridCol>
                <a:gridCol w="312801">
                  <a:extLst>
                    <a:ext uri="{9D8B030D-6E8A-4147-A177-3AD203B41FA5}">
                      <a16:colId xmlns:a16="http://schemas.microsoft.com/office/drawing/2014/main" val="2686732962"/>
                    </a:ext>
                  </a:extLst>
                </a:gridCol>
                <a:gridCol w="312801">
                  <a:extLst>
                    <a:ext uri="{9D8B030D-6E8A-4147-A177-3AD203B41FA5}">
                      <a16:colId xmlns:a16="http://schemas.microsoft.com/office/drawing/2014/main" val="1553592071"/>
                    </a:ext>
                  </a:extLst>
                </a:gridCol>
                <a:gridCol w="312801">
                  <a:extLst>
                    <a:ext uri="{9D8B030D-6E8A-4147-A177-3AD203B41FA5}">
                      <a16:colId xmlns:a16="http://schemas.microsoft.com/office/drawing/2014/main" val="2804228261"/>
                    </a:ext>
                  </a:extLst>
                </a:gridCol>
                <a:gridCol w="312801">
                  <a:extLst>
                    <a:ext uri="{9D8B030D-6E8A-4147-A177-3AD203B41FA5}">
                      <a16:colId xmlns:a16="http://schemas.microsoft.com/office/drawing/2014/main" val="3126007626"/>
                    </a:ext>
                  </a:extLst>
                </a:gridCol>
                <a:gridCol w="312801">
                  <a:extLst>
                    <a:ext uri="{9D8B030D-6E8A-4147-A177-3AD203B41FA5}">
                      <a16:colId xmlns:a16="http://schemas.microsoft.com/office/drawing/2014/main" val="4212914039"/>
                    </a:ext>
                  </a:extLst>
                </a:gridCol>
                <a:gridCol w="312801">
                  <a:extLst>
                    <a:ext uri="{9D8B030D-6E8A-4147-A177-3AD203B41FA5}">
                      <a16:colId xmlns:a16="http://schemas.microsoft.com/office/drawing/2014/main" val="1143425022"/>
                    </a:ext>
                  </a:extLst>
                </a:gridCol>
                <a:gridCol w="312801">
                  <a:extLst>
                    <a:ext uri="{9D8B030D-6E8A-4147-A177-3AD203B41FA5}">
                      <a16:colId xmlns:a16="http://schemas.microsoft.com/office/drawing/2014/main" val="3879979159"/>
                    </a:ext>
                  </a:extLst>
                </a:gridCol>
                <a:gridCol w="312801">
                  <a:extLst>
                    <a:ext uri="{9D8B030D-6E8A-4147-A177-3AD203B41FA5}">
                      <a16:colId xmlns:a16="http://schemas.microsoft.com/office/drawing/2014/main" val="3063523088"/>
                    </a:ext>
                  </a:extLst>
                </a:gridCol>
                <a:gridCol w="312801">
                  <a:extLst>
                    <a:ext uri="{9D8B030D-6E8A-4147-A177-3AD203B41FA5}">
                      <a16:colId xmlns:a16="http://schemas.microsoft.com/office/drawing/2014/main" val="1039842107"/>
                    </a:ext>
                  </a:extLst>
                </a:gridCol>
                <a:gridCol w="312801">
                  <a:extLst>
                    <a:ext uri="{9D8B030D-6E8A-4147-A177-3AD203B41FA5}">
                      <a16:colId xmlns:a16="http://schemas.microsoft.com/office/drawing/2014/main" val="4199317374"/>
                    </a:ext>
                  </a:extLst>
                </a:gridCol>
                <a:gridCol w="312801">
                  <a:extLst>
                    <a:ext uri="{9D8B030D-6E8A-4147-A177-3AD203B41FA5}">
                      <a16:colId xmlns:a16="http://schemas.microsoft.com/office/drawing/2014/main" val="1998989971"/>
                    </a:ext>
                  </a:extLst>
                </a:gridCol>
              </a:tblGrid>
              <a:tr h="4625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</a:rPr>
                        <a:t>D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</a:rPr>
                        <a:t>I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</a:rPr>
                        <a:t>E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</a:rPr>
                        <a:t>S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</a:rPr>
                        <a:t>E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</a:rPr>
                        <a:t>R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</a:rPr>
                        <a:t>C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</a:rPr>
                        <a:t>O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</a:rPr>
                        <a:t>D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</a:rPr>
                        <a:t>E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</a:rPr>
                        <a:t>I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</a:rPr>
                        <a:t>S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</a:rPr>
                        <a:t>T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 dirty="0">
                          <a:effectLst/>
                        </a:rPr>
                        <a:t>N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</a:rPr>
                        <a:t>I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</a:rPr>
                        <a:t>C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</a:rPr>
                        <a:t>H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</a:rPr>
                        <a:t>T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</a:rPr>
                        <a:t>Z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</a:rPr>
                        <a:t>U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</a:rPr>
                        <a:t>B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</a:rPr>
                        <a:t>R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</a:rPr>
                        <a:t>E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</a:rPr>
                        <a:t>C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</a:rPr>
                        <a:t>H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</a:rPr>
                        <a:t>E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</a:rPr>
                        <a:t>N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72614139"/>
                  </a:ext>
                </a:extLst>
              </a:tr>
              <a:tr h="4625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</a:rPr>
                        <a:t> 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</a:rPr>
                        <a:t> 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</a:rPr>
                        <a:t> 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</a:rPr>
                        <a:t> 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</a:rPr>
                        <a:t> 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</a:rPr>
                        <a:t> 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</a:rPr>
                        <a:t> 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</a:rPr>
                        <a:t> 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</a:rPr>
                        <a:t> 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</a:rPr>
                        <a:t> 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</a:rPr>
                        <a:t> 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</a:rPr>
                        <a:t> 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</a:rPr>
                        <a:t> 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</a:rPr>
                        <a:t> 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</a:rPr>
                        <a:t> 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</a:rPr>
                        <a:t> 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</a:rPr>
                        <a:t> 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</a:rPr>
                        <a:t> 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</a:rPr>
                        <a:t> 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</a:rPr>
                        <a:t> 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</a:rPr>
                        <a:t> 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</a:rPr>
                        <a:t> 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</a:rPr>
                        <a:t> 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</a:rPr>
                        <a:t> 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</a:rPr>
                        <a:t> 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</a:rPr>
                        <a:t> 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</a:rPr>
                        <a:t> 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94687497"/>
                  </a:ext>
                </a:extLst>
              </a:tr>
              <a:tr h="14452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</a:rPr>
                        <a:t>1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</a:rPr>
                        <a:t>2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</a:rPr>
                        <a:t>3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</a:rPr>
                        <a:t>41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</a:rPr>
                        <a:t>5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</a:rPr>
                        <a:t>6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</a:rPr>
                        <a:t>9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</a:rPr>
                        <a:t>32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</a:rPr>
                        <a:t>86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 dirty="0">
                          <a:effectLst/>
                        </a:rPr>
                        <a:t>11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</a:rPr>
                        <a:t>14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</a:rPr>
                        <a:t>46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</a:rPr>
                        <a:t>4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</a:rPr>
                        <a:t>15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</a:rPr>
                        <a:t>23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</a:rPr>
                        <a:t>53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</a:rPr>
                        <a:t>10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</a:rPr>
                        <a:t>26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</a:rPr>
                        <a:t>67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</a:rPr>
                        <a:t>19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</a:rPr>
                        <a:t>7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</a:rPr>
                        <a:t>12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</a:rPr>
                        <a:t>13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</a:rPr>
                        <a:t>1</a:t>
                      </a:r>
                      <a:endParaRPr lang="de-DE" sz="1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</a:rPr>
                        <a:t>15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</a:rPr>
                        <a:t>21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</a:rPr>
                        <a:t>16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 dirty="0">
                          <a:effectLst/>
                        </a:rPr>
                        <a:t>17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60774726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E7F7D97B-2298-4DB8-973C-0230D68C9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9351" y="260648"/>
            <a:ext cx="865707" cy="81693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A3E10691-D23E-48A0-89E8-CF350DBDE4E9}"/>
              </a:ext>
            </a:extLst>
          </p:cNvPr>
          <p:cNvSpPr txBox="1"/>
          <p:nvPr/>
        </p:nvSpPr>
        <p:spPr>
          <a:xfrm>
            <a:off x="251520" y="4779121"/>
            <a:ext cx="88924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Das WICTHTIGSTE dabei ist: Man muss alle Zahlen, die man bereits verwendet hat, </a:t>
            </a:r>
          </a:p>
          <a:p>
            <a:r>
              <a:rPr lang="de-DE" sz="2000" dirty="0"/>
              <a:t>DURCHSTREICHEN – keine Zahl darf 2x in derselben Nachricht verwendet werden!</a:t>
            </a:r>
          </a:p>
          <a:p>
            <a:endParaRPr lang="de-DE" sz="2000" dirty="0"/>
          </a:p>
          <a:p>
            <a:r>
              <a:rPr lang="de-DE" sz="2000" dirty="0"/>
              <a:t>Wenn man alles richtig macht, dann hat man einen nicht zu brechenden Code hergestellt!</a:t>
            </a:r>
          </a:p>
        </p:txBody>
      </p:sp>
    </p:spTree>
    <p:extLst>
      <p:ext uri="{BB962C8B-B14F-4D97-AF65-F5344CB8AC3E}">
        <p14:creationId xmlns:p14="http://schemas.microsoft.com/office/powerpoint/2010/main" val="16230885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AT" sz="4000" b="1" dirty="0"/>
              <a:t>Verschlüsselung</a:t>
            </a:r>
            <a:br>
              <a:rPr lang="de-AT" sz="4000" b="1" dirty="0"/>
            </a:br>
            <a:r>
              <a:rPr lang="de-AT" sz="4000" b="1" dirty="0"/>
              <a:t>Buchverschlüsselung</a:t>
            </a:r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1BC001A9-A99E-42CC-B4B5-D18BC199C1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3842634"/>
              </p:ext>
            </p:extLst>
          </p:nvPr>
        </p:nvGraphicFramePr>
        <p:xfrm>
          <a:off x="349186" y="1876264"/>
          <a:ext cx="8445627" cy="23703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2801">
                  <a:extLst>
                    <a:ext uri="{9D8B030D-6E8A-4147-A177-3AD203B41FA5}">
                      <a16:colId xmlns:a16="http://schemas.microsoft.com/office/drawing/2014/main" val="2010483767"/>
                    </a:ext>
                  </a:extLst>
                </a:gridCol>
                <a:gridCol w="312801">
                  <a:extLst>
                    <a:ext uri="{9D8B030D-6E8A-4147-A177-3AD203B41FA5}">
                      <a16:colId xmlns:a16="http://schemas.microsoft.com/office/drawing/2014/main" val="750482686"/>
                    </a:ext>
                  </a:extLst>
                </a:gridCol>
                <a:gridCol w="312801">
                  <a:extLst>
                    <a:ext uri="{9D8B030D-6E8A-4147-A177-3AD203B41FA5}">
                      <a16:colId xmlns:a16="http://schemas.microsoft.com/office/drawing/2014/main" val="2273596514"/>
                    </a:ext>
                  </a:extLst>
                </a:gridCol>
                <a:gridCol w="312801">
                  <a:extLst>
                    <a:ext uri="{9D8B030D-6E8A-4147-A177-3AD203B41FA5}">
                      <a16:colId xmlns:a16="http://schemas.microsoft.com/office/drawing/2014/main" val="383562387"/>
                    </a:ext>
                  </a:extLst>
                </a:gridCol>
                <a:gridCol w="312801">
                  <a:extLst>
                    <a:ext uri="{9D8B030D-6E8A-4147-A177-3AD203B41FA5}">
                      <a16:colId xmlns:a16="http://schemas.microsoft.com/office/drawing/2014/main" val="269718741"/>
                    </a:ext>
                  </a:extLst>
                </a:gridCol>
                <a:gridCol w="312801">
                  <a:extLst>
                    <a:ext uri="{9D8B030D-6E8A-4147-A177-3AD203B41FA5}">
                      <a16:colId xmlns:a16="http://schemas.microsoft.com/office/drawing/2014/main" val="3138476256"/>
                    </a:ext>
                  </a:extLst>
                </a:gridCol>
                <a:gridCol w="312801">
                  <a:extLst>
                    <a:ext uri="{9D8B030D-6E8A-4147-A177-3AD203B41FA5}">
                      <a16:colId xmlns:a16="http://schemas.microsoft.com/office/drawing/2014/main" val="1114080532"/>
                    </a:ext>
                  </a:extLst>
                </a:gridCol>
                <a:gridCol w="312801">
                  <a:extLst>
                    <a:ext uri="{9D8B030D-6E8A-4147-A177-3AD203B41FA5}">
                      <a16:colId xmlns:a16="http://schemas.microsoft.com/office/drawing/2014/main" val="1348958566"/>
                    </a:ext>
                  </a:extLst>
                </a:gridCol>
                <a:gridCol w="312801">
                  <a:extLst>
                    <a:ext uri="{9D8B030D-6E8A-4147-A177-3AD203B41FA5}">
                      <a16:colId xmlns:a16="http://schemas.microsoft.com/office/drawing/2014/main" val="2853402771"/>
                    </a:ext>
                  </a:extLst>
                </a:gridCol>
                <a:gridCol w="312801">
                  <a:extLst>
                    <a:ext uri="{9D8B030D-6E8A-4147-A177-3AD203B41FA5}">
                      <a16:colId xmlns:a16="http://schemas.microsoft.com/office/drawing/2014/main" val="3754339740"/>
                    </a:ext>
                  </a:extLst>
                </a:gridCol>
                <a:gridCol w="312801">
                  <a:extLst>
                    <a:ext uri="{9D8B030D-6E8A-4147-A177-3AD203B41FA5}">
                      <a16:colId xmlns:a16="http://schemas.microsoft.com/office/drawing/2014/main" val="4216127057"/>
                    </a:ext>
                  </a:extLst>
                </a:gridCol>
                <a:gridCol w="312801">
                  <a:extLst>
                    <a:ext uri="{9D8B030D-6E8A-4147-A177-3AD203B41FA5}">
                      <a16:colId xmlns:a16="http://schemas.microsoft.com/office/drawing/2014/main" val="122910819"/>
                    </a:ext>
                  </a:extLst>
                </a:gridCol>
                <a:gridCol w="312801">
                  <a:extLst>
                    <a:ext uri="{9D8B030D-6E8A-4147-A177-3AD203B41FA5}">
                      <a16:colId xmlns:a16="http://schemas.microsoft.com/office/drawing/2014/main" val="188568988"/>
                    </a:ext>
                  </a:extLst>
                </a:gridCol>
                <a:gridCol w="312801">
                  <a:extLst>
                    <a:ext uri="{9D8B030D-6E8A-4147-A177-3AD203B41FA5}">
                      <a16:colId xmlns:a16="http://schemas.microsoft.com/office/drawing/2014/main" val="243401143"/>
                    </a:ext>
                  </a:extLst>
                </a:gridCol>
                <a:gridCol w="312801">
                  <a:extLst>
                    <a:ext uri="{9D8B030D-6E8A-4147-A177-3AD203B41FA5}">
                      <a16:colId xmlns:a16="http://schemas.microsoft.com/office/drawing/2014/main" val="762618436"/>
                    </a:ext>
                  </a:extLst>
                </a:gridCol>
                <a:gridCol w="312801">
                  <a:extLst>
                    <a:ext uri="{9D8B030D-6E8A-4147-A177-3AD203B41FA5}">
                      <a16:colId xmlns:a16="http://schemas.microsoft.com/office/drawing/2014/main" val="1415705260"/>
                    </a:ext>
                  </a:extLst>
                </a:gridCol>
                <a:gridCol w="312801">
                  <a:extLst>
                    <a:ext uri="{9D8B030D-6E8A-4147-A177-3AD203B41FA5}">
                      <a16:colId xmlns:a16="http://schemas.microsoft.com/office/drawing/2014/main" val="2686732962"/>
                    </a:ext>
                  </a:extLst>
                </a:gridCol>
                <a:gridCol w="312801">
                  <a:extLst>
                    <a:ext uri="{9D8B030D-6E8A-4147-A177-3AD203B41FA5}">
                      <a16:colId xmlns:a16="http://schemas.microsoft.com/office/drawing/2014/main" val="1553592071"/>
                    </a:ext>
                  </a:extLst>
                </a:gridCol>
                <a:gridCol w="312801">
                  <a:extLst>
                    <a:ext uri="{9D8B030D-6E8A-4147-A177-3AD203B41FA5}">
                      <a16:colId xmlns:a16="http://schemas.microsoft.com/office/drawing/2014/main" val="2804228261"/>
                    </a:ext>
                  </a:extLst>
                </a:gridCol>
                <a:gridCol w="312801">
                  <a:extLst>
                    <a:ext uri="{9D8B030D-6E8A-4147-A177-3AD203B41FA5}">
                      <a16:colId xmlns:a16="http://schemas.microsoft.com/office/drawing/2014/main" val="3126007626"/>
                    </a:ext>
                  </a:extLst>
                </a:gridCol>
                <a:gridCol w="312801">
                  <a:extLst>
                    <a:ext uri="{9D8B030D-6E8A-4147-A177-3AD203B41FA5}">
                      <a16:colId xmlns:a16="http://schemas.microsoft.com/office/drawing/2014/main" val="4212914039"/>
                    </a:ext>
                  </a:extLst>
                </a:gridCol>
                <a:gridCol w="312801">
                  <a:extLst>
                    <a:ext uri="{9D8B030D-6E8A-4147-A177-3AD203B41FA5}">
                      <a16:colId xmlns:a16="http://schemas.microsoft.com/office/drawing/2014/main" val="1143425022"/>
                    </a:ext>
                  </a:extLst>
                </a:gridCol>
                <a:gridCol w="312801">
                  <a:extLst>
                    <a:ext uri="{9D8B030D-6E8A-4147-A177-3AD203B41FA5}">
                      <a16:colId xmlns:a16="http://schemas.microsoft.com/office/drawing/2014/main" val="3879979159"/>
                    </a:ext>
                  </a:extLst>
                </a:gridCol>
                <a:gridCol w="312801">
                  <a:extLst>
                    <a:ext uri="{9D8B030D-6E8A-4147-A177-3AD203B41FA5}">
                      <a16:colId xmlns:a16="http://schemas.microsoft.com/office/drawing/2014/main" val="3063523088"/>
                    </a:ext>
                  </a:extLst>
                </a:gridCol>
                <a:gridCol w="312801">
                  <a:extLst>
                    <a:ext uri="{9D8B030D-6E8A-4147-A177-3AD203B41FA5}">
                      <a16:colId xmlns:a16="http://schemas.microsoft.com/office/drawing/2014/main" val="1039842107"/>
                    </a:ext>
                  </a:extLst>
                </a:gridCol>
                <a:gridCol w="312801">
                  <a:extLst>
                    <a:ext uri="{9D8B030D-6E8A-4147-A177-3AD203B41FA5}">
                      <a16:colId xmlns:a16="http://schemas.microsoft.com/office/drawing/2014/main" val="4199317374"/>
                    </a:ext>
                  </a:extLst>
                </a:gridCol>
                <a:gridCol w="312801">
                  <a:extLst>
                    <a:ext uri="{9D8B030D-6E8A-4147-A177-3AD203B41FA5}">
                      <a16:colId xmlns:a16="http://schemas.microsoft.com/office/drawing/2014/main" val="1998989971"/>
                    </a:ext>
                  </a:extLst>
                </a:gridCol>
              </a:tblGrid>
              <a:tr h="4625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</a:rPr>
                        <a:t>D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</a:rPr>
                        <a:t>I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</a:rPr>
                        <a:t>E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</a:rPr>
                        <a:t>S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</a:rPr>
                        <a:t>E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</a:rPr>
                        <a:t>R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</a:rPr>
                        <a:t>C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</a:rPr>
                        <a:t>O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</a:rPr>
                        <a:t>D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</a:rPr>
                        <a:t>E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</a:rPr>
                        <a:t>I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</a:rPr>
                        <a:t>S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</a:rPr>
                        <a:t>T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 dirty="0">
                          <a:effectLst/>
                        </a:rPr>
                        <a:t>N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</a:rPr>
                        <a:t>I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</a:rPr>
                        <a:t>C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</a:rPr>
                        <a:t>H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</a:rPr>
                        <a:t>T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</a:rPr>
                        <a:t>Z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</a:rPr>
                        <a:t>U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</a:rPr>
                        <a:t>B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</a:rPr>
                        <a:t>R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</a:rPr>
                        <a:t>E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</a:rPr>
                        <a:t>C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</a:rPr>
                        <a:t>H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</a:rPr>
                        <a:t>E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</a:rPr>
                        <a:t>N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72614139"/>
                  </a:ext>
                </a:extLst>
              </a:tr>
              <a:tr h="4625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</a:rPr>
                        <a:t> 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</a:rPr>
                        <a:t> 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</a:rPr>
                        <a:t> 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</a:rPr>
                        <a:t> 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</a:rPr>
                        <a:t> 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</a:rPr>
                        <a:t> 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</a:rPr>
                        <a:t> 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</a:rPr>
                        <a:t> 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</a:rPr>
                        <a:t> 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</a:rPr>
                        <a:t> 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</a:rPr>
                        <a:t> 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</a:rPr>
                        <a:t> 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</a:rPr>
                        <a:t> 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</a:rPr>
                        <a:t> 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</a:rPr>
                        <a:t> 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</a:rPr>
                        <a:t> 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</a:rPr>
                        <a:t> 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</a:rPr>
                        <a:t> 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</a:rPr>
                        <a:t> 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</a:rPr>
                        <a:t> 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</a:rPr>
                        <a:t> 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</a:rPr>
                        <a:t> 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</a:rPr>
                        <a:t> 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</a:rPr>
                        <a:t> 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</a:rPr>
                        <a:t> 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</a:rPr>
                        <a:t> 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</a:rPr>
                        <a:t> 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94687497"/>
                  </a:ext>
                </a:extLst>
              </a:tr>
              <a:tr h="14452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</a:rPr>
                        <a:t>1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</a:rPr>
                        <a:t>2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</a:rPr>
                        <a:t>3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</a:rPr>
                        <a:t>41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</a:rPr>
                        <a:t>5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</a:rPr>
                        <a:t>6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</a:rPr>
                        <a:t>9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</a:rPr>
                        <a:t>32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</a:rPr>
                        <a:t>86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 dirty="0">
                          <a:effectLst/>
                        </a:rPr>
                        <a:t>11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</a:rPr>
                        <a:t>14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</a:rPr>
                        <a:t>46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</a:rPr>
                        <a:t>4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</a:rPr>
                        <a:t>15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</a:rPr>
                        <a:t>23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</a:rPr>
                        <a:t>53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</a:rPr>
                        <a:t>10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</a:rPr>
                        <a:t>26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</a:rPr>
                        <a:t>67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</a:rPr>
                        <a:t>19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</a:rPr>
                        <a:t>7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</a:rPr>
                        <a:t>12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</a:rPr>
                        <a:t>13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</a:rPr>
                        <a:t>1</a:t>
                      </a:r>
                      <a:endParaRPr lang="de-DE" sz="1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</a:rPr>
                        <a:t>15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</a:rPr>
                        <a:t>21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</a:rPr>
                        <a:t>16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 dirty="0">
                          <a:effectLst/>
                        </a:rPr>
                        <a:t>17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60774726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E7F7D97B-2298-4DB8-973C-0230D68C9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9351" y="260648"/>
            <a:ext cx="865707" cy="81693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A3E10691-D23E-48A0-89E8-CF350DBDE4E9}"/>
              </a:ext>
            </a:extLst>
          </p:cNvPr>
          <p:cNvSpPr txBox="1"/>
          <p:nvPr/>
        </p:nvSpPr>
        <p:spPr>
          <a:xfrm>
            <a:off x="251520" y="4301111"/>
            <a:ext cx="859645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Das WICTHTIGSTE dabei ist: Man muss alle Zahlen, die man bereits verwendet hat, </a:t>
            </a:r>
          </a:p>
          <a:p>
            <a:r>
              <a:rPr lang="de-DE" dirty="0"/>
              <a:t>DURCHSTREICHEN – keine Zahl darf 2x in derselben Nachricht verwendet werden!</a:t>
            </a:r>
          </a:p>
          <a:p>
            <a:endParaRPr lang="de-DE" dirty="0"/>
          </a:p>
          <a:p>
            <a:r>
              <a:rPr lang="de-DE" dirty="0"/>
              <a:t>Wenn man alles richtig macht, dann hat man einen nicht zu brechenden Code hergestellt!</a:t>
            </a:r>
          </a:p>
          <a:p>
            <a:endParaRPr lang="de-DE" dirty="0"/>
          </a:p>
          <a:p>
            <a:r>
              <a:rPr lang="de-DE" dirty="0"/>
              <a:t>Und dem, der die Nachricht lesen können soll, brauche ich nur zu sagen, selche Seite in</a:t>
            </a:r>
            <a:br>
              <a:rPr lang="de-DE" dirty="0"/>
            </a:br>
            <a:r>
              <a:rPr lang="de-DE" dirty="0"/>
              <a:t>welchem Buch man verwendet hat – und er kann sich problemlos selbst den „Schlüssel“ </a:t>
            </a:r>
            <a:br>
              <a:rPr lang="de-DE" dirty="0"/>
            </a:br>
            <a:r>
              <a:rPr lang="de-DE" dirty="0"/>
              <a:t>machen!</a:t>
            </a:r>
          </a:p>
        </p:txBody>
      </p:sp>
    </p:spTree>
    <p:extLst>
      <p:ext uri="{BB962C8B-B14F-4D97-AF65-F5344CB8AC3E}">
        <p14:creationId xmlns:p14="http://schemas.microsoft.com/office/powerpoint/2010/main" val="85344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F863FE9B-6386-4C45-AD89-8F80C3ED8806}"/>
              </a:ext>
            </a:extLst>
          </p:cNvPr>
          <p:cNvSpPr txBox="1"/>
          <p:nvPr/>
        </p:nvSpPr>
        <p:spPr>
          <a:xfrm>
            <a:off x="699273" y="160274"/>
            <a:ext cx="77454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3600" b="1" dirty="0"/>
              <a:t>Wofür Verschlüsselung, </a:t>
            </a:r>
          </a:p>
          <a:p>
            <a:pPr algn="ctr"/>
            <a:r>
              <a:rPr lang="de-DE" sz="3600" b="1" dirty="0"/>
              <a:t>und was hat das mit Geschichte zu tun?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2CB1F2A-D06A-4B73-9156-859186AC548C}"/>
              </a:ext>
            </a:extLst>
          </p:cNvPr>
          <p:cNvSpPr txBox="1"/>
          <p:nvPr/>
        </p:nvSpPr>
        <p:spPr>
          <a:xfrm>
            <a:off x="163661" y="1360603"/>
            <a:ext cx="8969443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Vom Ende des Zweiten Weltkrieges 1945 bis zum Zerfall der Sowjetunion 1991 gab</a:t>
            </a:r>
            <a:br>
              <a:rPr lang="de-DE" sz="2000" dirty="0"/>
            </a:br>
            <a:r>
              <a:rPr lang="de-DE" sz="2000" dirty="0"/>
              <a:t>es eine Zeit, die nannte man den „Kalten Krieg“.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Sie war geprägt von einem globalen politischen Konflikt zwischen dem </a:t>
            </a:r>
            <a:br>
              <a:rPr lang="de-DE" sz="2000" dirty="0"/>
            </a:br>
            <a:r>
              <a:rPr lang="de-DE" sz="2000" dirty="0"/>
              <a:t>„Warschauer Pakt“ ost- und südosteuropäischer Staaten unter der Führung der </a:t>
            </a:r>
            <a:br>
              <a:rPr lang="de-DE" sz="2000" dirty="0"/>
            </a:br>
            <a:r>
              <a:rPr lang="de-DE" sz="2000" dirty="0"/>
              <a:t>Sowjetunion einerseits, und der NATO West- und Südeuropas und den USA </a:t>
            </a:r>
            <a:br>
              <a:rPr lang="de-DE" sz="2000" dirty="0"/>
            </a:br>
            <a:r>
              <a:rPr lang="de-DE" sz="2000" dirty="0"/>
              <a:t>andererseits.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In diesem Konflikt spielten Geheim- und Nachrichtendienste eine wichtige Rolle.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Diese Dienste hatten den Auftrag, möglichst viele Informationen über die jeweils</a:t>
            </a:r>
            <a:br>
              <a:rPr lang="de-DE" sz="2000" dirty="0"/>
            </a:br>
            <a:r>
              <a:rPr lang="de-DE" sz="2000" dirty="0"/>
              <a:t>andere Seite zu sammeln, auch in Österreich.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Um diese Informationen zu schützen, wurden Nachrichten wie z.B. Briefe oder</a:t>
            </a:r>
            <a:br>
              <a:rPr lang="de-DE" sz="2000" dirty="0"/>
            </a:br>
            <a:r>
              <a:rPr lang="de-DE" sz="2000" dirty="0"/>
              <a:t>Dokumente verschlüsselt – damit die „andere Seite“ sie nicht lesen konnte.</a:t>
            </a:r>
            <a:br>
              <a:rPr lang="de-DE" sz="2000" dirty="0"/>
            </a:br>
            <a:r>
              <a:rPr lang="de-DE" sz="2000" dirty="0"/>
              <a:t>Das heißt, wenn man sich mit der Geschichte dieser Nachrichtendienste und ihrer</a:t>
            </a:r>
            <a:br>
              <a:rPr lang="de-DE" sz="2000" dirty="0"/>
            </a:br>
            <a:r>
              <a:rPr lang="de-DE" sz="2000" dirty="0"/>
              <a:t>Aktivitäten beschäftigt, hat man auch mit diesen „Codes“ zu tun.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Vier der Verschlüsselungsmethoden, die damals in Österreich von Nachrichten-</a:t>
            </a:r>
            <a:br>
              <a:rPr lang="de-DE" sz="2000" dirty="0"/>
            </a:br>
            <a:r>
              <a:rPr lang="de-DE" sz="2000" dirty="0"/>
              <a:t>diensten verwendet wurden, werden in diesem „Code-Quiz“ vorgestellt.</a:t>
            </a:r>
            <a:br>
              <a:rPr lang="de-DE" sz="2000" dirty="0"/>
            </a:b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3956561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1682940" y="260648"/>
            <a:ext cx="57781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200" b="1" dirty="0"/>
              <a:t>Vielen Dank fürs Mitmachen!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E9E7296-C18B-4F07-9971-663E46E48F48}"/>
              </a:ext>
            </a:extLst>
          </p:cNvPr>
          <p:cNvSpPr txBox="1"/>
          <p:nvPr/>
        </p:nvSpPr>
        <p:spPr>
          <a:xfrm>
            <a:off x="755576" y="1412776"/>
            <a:ext cx="766613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dirty="0"/>
              <a:t>Ich hoffe, es war interessant für Dich!</a:t>
            </a:r>
          </a:p>
          <a:p>
            <a:pPr>
              <a:spcAft>
                <a:spcPts val="600"/>
              </a:spcAft>
            </a:pPr>
            <a:endParaRPr lang="de-DE" dirty="0"/>
          </a:p>
          <a:p>
            <a:pPr>
              <a:spcAft>
                <a:spcPts val="600"/>
              </a:spcAft>
            </a:pPr>
            <a:r>
              <a:rPr lang="de-DE" dirty="0"/>
              <a:t>Wenn Du Dich über das Thema selbst oder unsere Forschungen zu Geheim- und</a:t>
            </a:r>
            <a:br>
              <a:rPr lang="de-DE" dirty="0"/>
            </a:br>
            <a:r>
              <a:rPr lang="de-DE" dirty="0"/>
              <a:t>Nachrichtendiensten während des Kalten Krieges interessierst, kannst Du u. a. </a:t>
            </a:r>
            <a:br>
              <a:rPr lang="de-DE" dirty="0"/>
            </a:br>
            <a:r>
              <a:rPr lang="de-DE" dirty="0"/>
              <a:t>über die folgenden Weblinks noch ein bisschen mehr erfahren:</a:t>
            </a:r>
          </a:p>
          <a:p>
            <a:pPr>
              <a:spcAft>
                <a:spcPts val="600"/>
              </a:spcAft>
            </a:pPr>
            <a:endParaRPr lang="de-DE" dirty="0">
              <a:hlinkClick r:id="rId2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>
                <a:hlinkClick r:id="rId2"/>
              </a:rPr>
              <a:t>https://bik.ac.at/</a:t>
            </a:r>
            <a:endParaRPr lang="de-DE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>
                <a:hlinkClick r:id="rId3"/>
              </a:rPr>
              <a:t>http://www.acipss.org/</a:t>
            </a:r>
            <a:endParaRPr lang="de-DE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>
                <a:hlinkClick r:id="rId4"/>
              </a:rPr>
              <a:t>https://de.wikipedia.org/wiki/Spionage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2153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>
            <a:normAutofit/>
          </a:bodyPr>
          <a:lstStyle/>
          <a:p>
            <a:r>
              <a:rPr lang="de-AT" sz="4000" b="1" dirty="0"/>
              <a:t>Verschlüsselter Text 1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2446711-17CC-470E-8C2A-6D18738EA261}"/>
              </a:ext>
            </a:extLst>
          </p:cNvPr>
          <p:cNvSpPr txBox="1"/>
          <p:nvPr/>
        </p:nvSpPr>
        <p:spPr>
          <a:xfrm>
            <a:off x="323528" y="2132856"/>
            <a:ext cx="8496944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AT" sz="2800" dirty="0"/>
              <a:t>Geheimtext:</a:t>
            </a:r>
            <a:endParaRPr lang="de-DE" sz="2800" dirty="0"/>
          </a:p>
          <a:p>
            <a:r>
              <a:rPr lang="de-AT" sz="2800" dirty="0"/>
              <a:t> </a:t>
            </a:r>
            <a:endParaRPr lang="de-DE" sz="2800" dirty="0"/>
          </a:p>
          <a:p>
            <a:r>
              <a:rPr lang="de-AT" sz="2800" dirty="0"/>
              <a:t>OWFF  KAWV  AWKD  WKWF  CGWF  FWF,  VSFF  ZSTW  FKAW  VAWA  WFUG</a:t>
            </a:r>
            <a:r>
              <a:rPr lang="de-DE" sz="2800" dirty="0"/>
              <a:t> </a:t>
            </a:r>
            <a:r>
              <a:rPr lang="de-AT" sz="2800" dirty="0"/>
              <a:t>VWWJ  XGDY  JWAU  ZYWC  FSUC  L!</a:t>
            </a:r>
            <a:endParaRPr lang="de-DE" sz="28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BAEAE4C-85E7-4E59-8D73-3E0697D8B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8384" y="260648"/>
            <a:ext cx="865707" cy="816935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9E08F0BC-C182-4612-8FC8-DCC605C1A60D}"/>
              </a:ext>
            </a:extLst>
          </p:cNvPr>
          <p:cNvSpPr txBox="1"/>
          <p:nvPr/>
        </p:nvSpPr>
        <p:spPr>
          <a:xfrm>
            <a:off x="323528" y="4256704"/>
            <a:ext cx="84456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Beginnen wir mit einem einfachen Code – vielleicht kennst Du diese Methode ja bereits.</a:t>
            </a:r>
          </a:p>
          <a:p>
            <a:endParaRPr lang="de-DE" sz="2400" dirty="0"/>
          </a:p>
          <a:p>
            <a:r>
              <a:rPr lang="de-DE" sz="2400" dirty="0"/>
              <a:t>Schau Dir den „Code“ einmal an – fällt Dir etwas besonderes auf?</a:t>
            </a:r>
          </a:p>
          <a:p>
            <a:endParaRPr lang="de-DE" sz="2400" dirty="0"/>
          </a:p>
          <a:p>
            <a:r>
              <a:rPr lang="de-DE" sz="2400" dirty="0"/>
              <a:t>Klicke weiter, wenn Du die Auflösung sehen möchtest.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>
            <a:normAutofit/>
          </a:bodyPr>
          <a:lstStyle/>
          <a:p>
            <a:r>
              <a:rPr lang="de-AT" sz="4000" b="1" dirty="0"/>
              <a:t>Verschlüsselter Text 1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2446711-17CC-470E-8C2A-6D18738EA261}"/>
              </a:ext>
            </a:extLst>
          </p:cNvPr>
          <p:cNvSpPr txBox="1"/>
          <p:nvPr/>
        </p:nvSpPr>
        <p:spPr>
          <a:xfrm>
            <a:off x="323528" y="1613118"/>
            <a:ext cx="8496944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AT" sz="2800" dirty="0"/>
              <a:t>Geheimtext:</a:t>
            </a:r>
            <a:endParaRPr lang="de-DE" sz="2800" dirty="0"/>
          </a:p>
          <a:p>
            <a:r>
              <a:rPr lang="de-AT" sz="2800" dirty="0"/>
              <a:t> </a:t>
            </a:r>
            <a:endParaRPr lang="de-DE" sz="2800" dirty="0"/>
          </a:p>
          <a:p>
            <a:r>
              <a:rPr lang="de-AT" sz="2800" dirty="0"/>
              <a:t>OWFF  KAWV  AWKD  WKWF  CGWF  FWF,  VSFF  ZSTW  FKAW  VAWA  WFUG</a:t>
            </a:r>
            <a:r>
              <a:rPr lang="de-DE" sz="2800" dirty="0"/>
              <a:t> </a:t>
            </a:r>
            <a:r>
              <a:rPr lang="de-AT" sz="2800" dirty="0"/>
              <a:t>VWWJ  XGDY  JWAU  ZYWC  FSUC  L!</a:t>
            </a:r>
            <a:endParaRPr lang="de-DE" sz="28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BAEAE4C-85E7-4E59-8D73-3E0697D8B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8384" y="260648"/>
            <a:ext cx="865707" cy="816935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9E08F0BC-C182-4612-8FC8-DCC605C1A60D}"/>
              </a:ext>
            </a:extLst>
          </p:cNvPr>
          <p:cNvSpPr txBox="1"/>
          <p:nvPr/>
        </p:nvSpPr>
        <p:spPr>
          <a:xfrm>
            <a:off x="349188" y="3811012"/>
            <a:ext cx="84456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Was einem „</a:t>
            </a:r>
            <a:r>
              <a:rPr lang="de-DE" sz="2400" dirty="0" err="1"/>
              <a:t>Dechiffrierer</a:t>
            </a:r>
            <a:r>
              <a:rPr lang="de-DE" sz="2400" dirty="0"/>
              <a:t>“ (so heißen die Leute, deren Aufgabe es</a:t>
            </a:r>
          </a:p>
          <a:p>
            <a:r>
              <a:rPr lang="de-DE" sz="2400" dirty="0"/>
              <a:t>Ist, Codes zu „brechen“) hier sofort auffällt: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Ein Buchstabe (W) kommt sehr oft vor.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Ein zweiter Buchstabe (F) kommt auch oft vor.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Diese beiden Buchstaben kommen oft gemeinsam vor.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Dies sind sehr wertvolle Hinweise… schau Dir mal die nächste Grafik an.</a:t>
            </a:r>
          </a:p>
        </p:txBody>
      </p:sp>
    </p:spTree>
    <p:extLst>
      <p:ext uri="{BB962C8B-B14F-4D97-AF65-F5344CB8AC3E}">
        <p14:creationId xmlns:p14="http://schemas.microsoft.com/office/powerpoint/2010/main" val="3566385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>
          <a:xfrm>
            <a:off x="525599" y="139700"/>
            <a:ext cx="8229600" cy="1143000"/>
          </a:xfrm>
        </p:spPr>
        <p:txBody>
          <a:bodyPr>
            <a:normAutofit/>
          </a:bodyPr>
          <a:lstStyle/>
          <a:p>
            <a:r>
              <a:rPr lang="de-AT" sz="4000" b="1" dirty="0"/>
              <a:t>Die Häufigkeitsanalyse</a:t>
            </a:r>
          </a:p>
        </p:txBody>
      </p:sp>
      <p:pic>
        <p:nvPicPr>
          <p:cNvPr id="14339" name="Picture 2" descr="G:\WORDDAT\BIK\Logo\Logo BIK neu\WEB\leis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13" y="285750"/>
            <a:ext cx="757237" cy="70485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027" name="Picture 3" descr="C:\Users\BIK-Mobil\Desktop\Junge Uni 2018 Raabs\Workshop Nachrichtendienste\Häufigkeit Buchstaben in deutscher Sprach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801" y="1136650"/>
            <a:ext cx="8366398" cy="377777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78923486-BF2A-476C-9169-489AD5F4A872}"/>
              </a:ext>
            </a:extLst>
          </p:cNvPr>
          <p:cNvSpPr txBox="1"/>
          <p:nvPr/>
        </p:nvSpPr>
        <p:spPr>
          <a:xfrm>
            <a:off x="388801" y="4875858"/>
            <a:ext cx="83663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Diese Statistik zeigt, wie oft in der deutschen Sprache in einem Text  einzelne Buchstaben durchschnittlich vorkommen.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Wenn wir nun „W“ und „F“ durch die beiden häufigsten in der Statistik ,“E“ und „N“ ersetzen…</a:t>
            </a:r>
          </a:p>
        </p:txBody>
      </p:sp>
    </p:spTree>
    <p:extLst>
      <p:ext uri="{BB962C8B-B14F-4D97-AF65-F5344CB8AC3E}">
        <p14:creationId xmlns:p14="http://schemas.microsoft.com/office/powerpoint/2010/main" val="2843034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>
          <a:xfrm>
            <a:off x="31552" y="404664"/>
            <a:ext cx="8229600" cy="1023213"/>
          </a:xfrm>
        </p:spPr>
        <p:txBody>
          <a:bodyPr>
            <a:normAutofit/>
          </a:bodyPr>
          <a:lstStyle/>
          <a:p>
            <a:r>
              <a:rPr lang="de-AT" sz="4000" b="1" dirty="0"/>
              <a:t>Cäsar-Chiffre und Häufigkeitsanalyse</a:t>
            </a:r>
          </a:p>
        </p:txBody>
      </p:sp>
      <p:pic>
        <p:nvPicPr>
          <p:cNvPr id="14339" name="Picture 2" descr="G:\WORDDAT\BIK\Logo\Logo BIK neu\WEB\leis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13" y="285750"/>
            <a:ext cx="757237" cy="70485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027" name="Picture 3" descr="C:\Users\BIK-Mobil\Desktop\Junge Uni 2018 Raabs\Workshop Nachrichtendienste\Häufigkeit Buchstaben in deutscher Sprach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916832"/>
            <a:ext cx="5514003" cy="230425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0DFB12E4-59B8-4B7C-8917-511B353D7182}"/>
              </a:ext>
            </a:extLst>
          </p:cNvPr>
          <p:cNvSpPr txBox="1"/>
          <p:nvPr/>
        </p:nvSpPr>
        <p:spPr>
          <a:xfrm>
            <a:off x="323528" y="4437112"/>
            <a:ext cx="8496944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AT" sz="2800" dirty="0"/>
              <a:t>   ENN        E        </a:t>
            </a:r>
            <a:r>
              <a:rPr lang="de-AT" sz="2800" dirty="0" err="1"/>
              <a:t>E</a:t>
            </a:r>
            <a:r>
              <a:rPr lang="de-AT" sz="2800" dirty="0"/>
              <a:t>         </a:t>
            </a:r>
            <a:r>
              <a:rPr lang="de-AT" sz="2800" dirty="0" err="1"/>
              <a:t>E</a:t>
            </a:r>
            <a:r>
              <a:rPr lang="de-AT" sz="2800" dirty="0"/>
              <a:t>   EN        </a:t>
            </a:r>
            <a:r>
              <a:rPr lang="de-AT" sz="2800" dirty="0" err="1"/>
              <a:t>EN</a:t>
            </a:r>
            <a:r>
              <a:rPr lang="de-AT" sz="2800" dirty="0"/>
              <a:t>   NEN      NN         E</a:t>
            </a:r>
          </a:p>
          <a:p>
            <a:r>
              <a:rPr lang="de-AT" sz="2800" dirty="0"/>
              <a:t>OWFF  KAWV  AWKD  WKWF  CGWF  FWF,  VSFF  ZSTW  </a:t>
            </a:r>
          </a:p>
          <a:p>
            <a:r>
              <a:rPr lang="de-AT" sz="2800" dirty="0"/>
              <a:t>N     E        </a:t>
            </a:r>
            <a:r>
              <a:rPr lang="de-AT" sz="2800" dirty="0" err="1"/>
              <a:t>E</a:t>
            </a:r>
            <a:r>
              <a:rPr lang="de-AT" sz="2800" dirty="0"/>
              <a:t>      </a:t>
            </a:r>
            <a:r>
              <a:rPr lang="de-AT" sz="2800" dirty="0" err="1"/>
              <a:t>E</a:t>
            </a:r>
            <a:r>
              <a:rPr lang="de-AT" sz="2800" dirty="0"/>
              <a:t> N         E  </a:t>
            </a:r>
            <a:r>
              <a:rPr lang="de-AT" sz="2800" dirty="0" err="1"/>
              <a:t>E</a:t>
            </a:r>
            <a:r>
              <a:rPr lang="de-AT" sz="2800" dirty="0"/>
              <a:t>                  </a:t>
            </a:r>
            <a:r>
              <a:rPr lang="de-AT" sz="2800" dirty="0" err="1"/>
              <a:t>E</a:t>
            </a:r>
            <a:r>
              <a:rPr lang="de-AT" sz="2800" dirty="0"/>
              <a:t>             </a:t>
            </a:r>
            <a:r>
              <a:rPr lang="de-AT" sz="2800" dirty="0" err="1"/>
              <a:t>E</a:t>
            </a:r>
            <a:r>
              <a:rPr lang="de-AT" sz="2800" dirty="0"/>
              <a:t>     N</a:t>
            </a:r>
          </a:p>
          <a:p>
            <a:r>
              <a:rPr lang="de-AT" sz="2800" dirty="0"/>
              <a:t>FKAW  VAWA  WFUG</a:t>
            </a:r>
            <a:r>
              <a:rPr lang="de-DE" sz="2800" dirty="0"/>
              <a:t> </a:t>
            </a:r>
            <a:r>
              <a:rPr lang="de-AT" sz="2800" dirty="0"/>
              <a:t>VWWJ  XGDY  JWAU  ZYWC  FSUC  L!</a:t>
            </a:r>
            <a:endParaRPr lang="de-DE" sz="2800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BFE83D42-2AF1-42F9-B821-C8D7C5DD17DD}"/>
              </a:ext>
            </a:extLst>
          </p:cNvPr>
          <p:cNvSpPr txBox="1"/>
          <p:nvPr/>
        </p:nvSpPr>
        <p:spPr>
          <a:xfrm>
            <a:off x="6156176" y="1916832"/>
            <a:ext cx="26129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Ergibt Sinn! Es scheint sich also um ein „Cäsar-Chiffre“ zu handeln.</a:t>
            </a:r>
          </a:p>
          <a:p>
            <a:endParaRPr lang="de-DE" dirty="0"/>
          </a:p>
          <a:p>
            <a:r>
              <a:rPr lang="de-DE" dirty="0"/>
              <a:t>D. h. jeder Buchstabe wurde durch einen anderen ersetzt.</a:t>
            </a:r>
          </a:p>
        </p:txBody>
      </p:sp>
    </p:spTree>
    <p:extLst>
      <p:ext uri="{BB962C8B-B14F-4D97-AF65-F5344CB8AC3E}">
        <p14:creationId xmlns:p14="http://schemas.microsoft.com/office/powerpoint/2010/main" val="3521441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>
            <a:normAutofit/>
          </a:bodyPr>
          <a:lstStyle/>
          <a:p>
            <a:r>
              <a:rPr lang="de-AT" sz="4000" b="1" dirty="0"/>
              <a:t>Cäsar-Chiffre</a:t>
            </a:r>
          </a:p>
        </p:txBody>
      </p:sp>
      <p:pic>
        <p:nvPicPr>
          <p:cNvPr id="14339" name="Picture 2" descr="G:\WORDDAT\BIK\Logo\Logo BIK neu\WEB\leis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13" y="285750"/>
            <a:ext cx="757237" cy="70485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0DFB12E4-59B8-4B7C-8917-511B353D7182}"/>
              </a:ext>
            </a:extLst>
          </p:cNvPr>
          <p:cNvSpPr txBox="1"/>
          <p:nvPr/>
        </p:nvSpPr>
        <p:spPr>
          <a:xfrm>
            <a:off x="405880" y="1409134"/>
            <a:ext cx="8496944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AT" sz="2800" dirty="0"/>
              <a:t>   ENN        E        </a:t>
            </a:r>
            <a:r>
              <a:rPr lang="de-AT" sz="2800" dirty="0" err="1"/>
              <a:t>E</a:t>
            </a:r>
            <a:r>
              <a:rPr lang="de-AT" sz="2800" dirty="0"/>
              <a:t>         </a:t>
            </a:r>
            <a:r>
              <a:rPr lang="de-AT" sz="2800" dirty="0" err="1"/>
              <a:t>E</a:t>
            </a:r>
            <a:r>
              <a:rPr lang="de-AT" sz="2800" dirty="0"/>
              <a:t>   EN        </a:t>
            </a:r>
            <a:r>
              <a:rPr lang="de-AT" sz="2800" dirty="0" err="1"/>
              <a:t>EN</a:t>
            </a:r>
            <a:r>
              <a:rPr lang="de-AT" sz="2800" dirty="0"/>
              <a:t>   NEN      NN         E</a:t>
            </a:r>
          </a:p>
          <a:p>
            <a:r>
              <a:rPr lang="de-AT" sz="2800" dirty="0"/>
              <a:t>OWFF  KAWV  AWKD  WKWF  CGWF  FWF,  VSFF  ZSTW  </a:t>
            </a:r>
          </a:p>
          <a:p>
            <a:r>
              <a:rPr lang="de-AT" sz="2800" dirty="0"/>
              <a:t>N     E        </a:t>
            </a:r>
            <a:r>
              <a:rPr lang="de-AT" sz="2800" dirty="0" err="1"/>
              <a:t>E</a:t>
            </a:r>
            <a:r>
              <a:rPr lang="de-AT" sz="2800" dirty="0"/>
              <a:t>      </a:t>
            </a:r>
            <a:r>
              <a:rPr lang="de-AT" sz="2800" dirty="0" err="1"/>
              <a:t>E</a:t>
            </a:r>
            <a:r>
              <a:rPr lang="de-AT" sz="2800" dirty="0"/>
              <a:t> N         E  </a:t>
            </a:r>
            <a:r>
              <a:rPr lang="de-AT" sz="2800" dirty="0" err="1"/>
              <a:t>E</a:t>
            </a:r>
            <a:r>
              <a:rPr lang="de-AT" sz="2800" dirty="0"/>
              <a:t>                  </a:t>
            </a:r>
            <a:r>
              <a:rPr lang="de-AT" sz="2800" dirty="0" err="1"/>
              <a:t>E</a:t>
            </a:r>
            <a:r>
              <a:rPr lang="de-AT" sz="2800" dirty="0"/>
              <a:t>             </a:t>
            </a:r>
            <a:r>
              <a:rPr lang="de-AT" sz="2800" dirty="0" err="1"/>
              <a:t>E</a:t>
            </a:r>
            <a:r>
              <a:rPr lang="de-AT" sz="2800" dirty="0"/>
              <a:t>     N</a:t>
            </a:r>
          </a:p>
          <a:p>
            <a:r>
              <a:rPr lang="de-AT" sz="2800" dirty="0"/>
              <a:t>FKAW  VAWA  WFUG</a:t>
            </a:r>
            <a:r>
              <a:rPr lang="de-DE" sz="2800" dirty="0"/>
              <a:t> </a:t>
            </a:r>
            <a:r>
              <a:rPr lang="de-AT" sz="2800" dirty="0"/>
              <a:t>VWWJ  XGDY  JWAU  ZYWC  FSUC  L!</a:t>
            </a:r>
            <a:endParaRPr lang="de-DE" sz="2800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BFE83D42-2AF1-42F9-B821-C8D7C5DD17DD}"/>
              </a:ext>
            </a:extLst>
          </p:cNvPr>
          <p:cNvSpPr txBox="1"/>
          <p:nvPr/>
        </p:nvSpPr>
        <p:spPr>
          <a:xfrm>
            <a:off x="405880" y="3632985"/>
            <a:ext cx="83632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Nun muss man nur noch „weiterrätseln“: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Das erste Wort am Satzanfang dürfte „Wenn“ oder „Denn“ heißen.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Das Wort nach dem ersten Beistrich dürfte „dann“ bedeuten.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Die weiteren so „dechiffrierten“ Buchstaben überträgt man dann wieder auf den ganzen Text d. h. V=D und S=A.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Daraus ergibt sich: Teile der 4. und 5. Gruppe dürften „lesen“ heißen (D WKWF). D. h. D=L.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Und so weiter und so weiter, bis man alle Buchstaben aufgelöst hat.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Das sieht dann so aus: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61409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911952"/>
          </a:xfrm>
        </p:spPr>
        <p:txBody>
          <a:bodyPr>
            <a:normAutofit/>
          </a:bodyPr>
          <a:lstStyle/>
          <a:p>
            <a:r>
              <a:rPr lang="de-AT" sz="4000" b="1" dirty="0"/>
              <a:t>Cäsar-Chiffre</a:t>
            </a:r>
          </a:p>
        </p:txBody>
      </p:sp>
      <p:pic>
        <p:nvPicPr>
          <p:cNvPr id="14339" name="Picture 2" descr="G:\WORDDAT\BIK\Logo\Logo BIK neu\WEB\leis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13" y="285750"/>
            <a:ext cx="757237" cy="70485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  <a:headEnd/>
            <a:tailEnd/>
          </a:ln>
        </p:spPr>
      </p:pic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7A2F376B-7537-4A3C-A5C9-8C180B592F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1646978"/>
              </p:ext>
            </p:extLst>
          </p:nvPr>
        </p:nvGraphicFramePr>
        <p:xfrm>
          <a:off x="729070" y="1558433"/>
          <a:ext cx="7560836" cy="9110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8089">
                  <a:extLst>
                    <a:ext uri="{9D8B030D-6E8A-4147-A177-3AD203B41FA5}">
                      <a16:colId xmlns:a16="http://schemas.microsoft.com/office/drawing/2014/main" val="1605778444"/>
                    </a:ext>
                  </a:extLst>
                </a:gridCol>
                <a:gridCol w="399031">
                  <a:extLst>
                    <a:ext uri="{9D8B030D-6E8A-4147-A177-3AD203B41FA5}">
                      <a16:colId xmlns:a16="http://schemas.microsoft.com/office/drawing/2014/main" val="3226891481"/>
                    </a:ext>
                  </a:extLst>
                </a:gridCol>
                <a:gridCol w="266890">
                  <a:extLst>
                    <a:ext uri="{9D8B030D-6E8A-4147-A177-3AD203B41FA5}">
                      <a16:colId xmlns:a16="http://schemas.microsoft.com/office/drawing/2014/main" val="1960082264"/>
                    </a:ext>
                  </a:extLst>
                </a:gridCol>
                <a:gridCol w="261291">
                  <a:extLst>
                    <a:ext uri="{9D8B030D-6E8A-4147-A177-3AD203B41FA5}">
                      <a16:colId xmlns:a16="http://schemas.microsoft.com/office/drawing/2014/main" val="3134544558"/>
                    </a:ext>
                  </a:extLst>
                </a:gridCol>
                <a:gridCol w="266890">
                  <a:extLst>
                    <a:ext uri="{9D8B030D-6E8A-4147-A177-3AD203B41FA5}">
                      <a16:colId xmlns:a16="http://schemas.microsoft.com/office/drawing/2014/main" val="2621201158"/>
                    </a:ext>
                  </a:extLst>
                </a:gridCol>
                <a:gridCol w="272489">
                  <a:extLst>
                    <a:ext uri="{9D8B030D-6E8A-4147-A177-3AD203B41FA5}">
                      <a16:colId xmlns:a16="http://schemas.microsoft.com/office/drawing/2014/main" val="1253622786"/>
                    </a:ext>
                  </a:extLst>
                </a:gridCol>
                <a:gridCol w="272489">
                  <a:extLst>
                    <a:ext uri="{9D8B030D-6E8A-4147-A177-3AD203B41FA5}">
                      <a16:colId xmlns:a16="http://schemas.microsoft.com/office/drawing/2014/main" val="3748139737"/>
                    </a:ext>
                  </a:extLst>
                </a:gridCol>
                <a:gridCol w="279022">
                  <a:extLst>
                    <a:ext uri="{9D8B030D-6E8A-4147-A177-3AD203B41FA5}">
                      <a16:colId xmlns:a16="http://schemas.microsoft.com/office/drawing/2014/main" val="4177645374"/>
                    </a:ext>
                  </a:extLst>
                </a:gridCol>
                <a:gridCol w="279022">
                  <a:extLst>
                    <a:ext uri="{9D8B030D-6E8A-4147-A177-3AD203B41FA5}">
                      <a16:colId xmlns:a16="http://schemas.microsoft.com/office/drawing/2014/main" val="3078849263"/>
                    </a:ext>
                  </a:extLst>
                </a:gridCol>
                <a:gridCol w="266890">
                  <a:extLst>
                    <a:ext uri="{9D8B030D-6E8A-4147-A177-3AD203B41FA5}">
                      <a16:colId xmlns:a16="http://schemas.microsoft.com/office/drawing/2014/main" val="2236027732"/>
                    </a:ext>
                  </a:extLst>
                </a:gridCol>
                <a:gridCol w="399031">
                  <a:extLst>
                    <a:ext uri="{9D8B030D-6E8A-4147-A177-3AD203B41FA5}">
                      <a16:colId xmlns:a16="http://schemas.microsoft.com/office/drawing/2014/main" val="466114793"/>
                    </a:ext>
                  </a:extLst>
                </a:gridCol>
                <a:gridCol w="261291">
                  <a:extLst>
                    <a:ext uri="{9D8B030D-6E8A-4147-A177-3AD203B41FA5}">
                      <a16:colId xmlns:a16="http://schemas.microsoft.com/office/drawing/2014/main" val="483548379"/>
                    </a:ext>
                  </a:extLst>
                </a:gridCol>
                <a:gridCol w="266890">
                  <a:extLst>
                    <a:ext uri="{9D8B030D-6E8A-4147-A177-3AD203B41FA5}">
                      <a16:colId xmlns:a16="http://schemas.microsoft.com/office/drawing/2014/main" val="1417213251"/>
                    </a:ext>
                  </a:extLst>
                </a:gridCol>
                <a:gridCol w="279022">
                  <a:extLst>
                    <a:ext uri="{9D8B030D-6E8A-4147-A177-3AD203B41FA5}">
                      <a16:colId xmlns:a16="http://schemas.microsoft.com/office/drawing/2014/main" val="2903074929"/>
                    </a:ext>
                  </a:extLst>
                </a:gridCol>
                <a:gridCol w="266890">
                  <a:extLst>
                    <a:ext uri="{9D8B030D-6E8A-4147-A177-3AD203B41FA5}">
                      <a16:colId xmlns:a16="http://schemas.microsoft.com/office/drawing/2014/main" val="1987801083"/>
                    </a:ext>
                  </a:extLst>
                </a:gridCol>
                <a:gridCol w="266890">
                  <a:extLst>
                    <a:ext uri="{9D8B030D-6E8A-4147-A177-3AD203B41FA5}">
                      <a16:colId xmlns:a16="http://schemas.microsoft.com/office/drawing/2014/main" val="770915324"/>
                    </a:ext>
                  </a:extLst>
                </a:gridCol>
                <a:gridCol w="266890">
                  <a:extLst>
                    <a:ext uri="{9D8B030D-6E8A-4147-A177-3AD203B41FA5}">
                      <a16:colId xmlns:a16="http://schemas.microsoft.com/office/drawing/2014/main" val="3215068620"/>
                    </a:ext>
                  </a:extLst>
                </a:gridCol>
                <a:gridCol w="261291">
                  <a:extLst>
                    <a:ext uri="{9D8B030D-6E8A-4147-A177-3AD203B41FA5}">
                      <a16:colId xmlns:a16="http://schemas.microsoft.com/office/drawing/2014/main" val="2992274218"/>
                    </a:ext>
                  </a:extLst>
                </a:gridCol>
                <a:gridCol w="279022">
                  <a:extLst>
                    <a:ext uri="{9D8B030D-6E8A-4147-A177-3AD203B41FA5}">
                      <a16:colId xmlns:a16="http://schemas.microsoft.com/office/drawing/2014/main" val="937879583"/>
                    </a:ext>
                  </a:extLst>
                </a:gridCol>
                <a:gridCol w="279022">
                  <a:extLst>
                    <a:ext uri="{9D8B030D-6E8A-4147-A177-3AD203B41FA5}">
                      <a16:colId xmlns:a16="http://schemas.microsoft.com/office/drawing/2014/main" val="174520257"/>
                    </a:ext>
                  </a:extLst>
                </a:gridCol>
                <a:gridCol w="279022">
                  <a:extLst>
                    <a:ext uri="{9D8B030D-6E8A-4147-A177-3AD203B41FA5}">
                      <a16:colId xmlns:a16="http://schemas.microsoft.com/office/drawing/2014/main" val="2860173939"/>
                    </a:ext>
                  </a:extLst>
                </a:gridCol>
                <a:gridCol w="266890">
                  <a:extLst>
                    <a:ext uri="{9D8B030D-6E8A-4147-A177-3AD203B41FA5}">
                      <a16:colId xmlns:a16="http://schemas.microsoft.com/office/drawing/2014/main" val="174345312"/>
                    </a:ext>
                  </a:extLst>
                </a:gridCol>
                <a:gridCol w="272489">
                  <a:extLst>
                    <a:ext uri="{9D8B030D-6E8A-4147-A177-3AD203B41FA5}">
                      <a16:colId xmlns:a16="http://schemas.microsoft.com/office/drawing/2014/main" val="184412262"/>
                    </a:ext>
                  </a:extLst>
                </a:gridCol>
                <a:gridCol w="266890">
                  <a:extLst>
                    <a:ext uri="{9D8B030D-6E8A-4147-A177-3AD203B41FA5}">
                      <a16:colId xmlns:a16="http://schemas.microsoft.com/office/drawing/2014/main" val="532193785"/>
                    </a:ext>
                  </a:extLst>
                </a:gridCol>
                <a:gridCol w="279022">
                  <a:extLst>
                    <a:ext uri="{9D8B030D-6E8A-4147-A177-3AD203B41FA5}">
                      <a16:colId xmlns:a16="http://schemas.microsoft.com/office/drawing/2014/main" val="919558993"/>
                    </a:ext>
                  </a:extLst>
                </a:gridCol>
                <a:gridCol w="266890">
                  <a:extLst>
                    <a:ext uri="{9D8B030D-6E8A-4147-A177-3AD203B41FA5}">
                      <a16:colId xmlns:a16="http://schemas.microsoft.com/office/drawing/2014/main" val="3234889416"/>
                    </a:ext>
                  </a:extLst>
                </a:gridCol>
                <a:gridCol w="261291">
                  <a:extLst>
                    <a:ext uri="{9D8B030D-6E8A-4147-A177-3AD203B41FA5}">
                      <a16:colId xmlns:a16="http://schemas.microsoft.com/office/drawing/2014/main" val="2159846543"/>
                    </a:ext>
                  </a:extLst>
                </a:gridCol>
              </a:tblGrid>
              <a:tr h="3036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W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E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N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N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S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I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E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D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I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E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S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L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E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S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E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N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K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O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E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N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N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E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N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,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D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A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N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8113389"/>
                  </a:ext>
                </a:extLst>
              </a:tr>
              <a:tr h="3036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 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 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 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 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 dirty="0">
                          <a:effectLst/>
                        </a:rPr>
                        <a:t> 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 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 dirty="0">
                          <a:effectLst/>
                        </a:rPr>
                        <a:t> 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 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 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 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 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 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 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 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 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 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 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 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 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 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 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 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 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 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 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 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 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09564206"/>
                  </a:ext>
                </a:extLst>
              </a:tr>
              <a:tr h="3036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O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W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F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F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K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 dirty="0">
                          <a:effectLst/>
                        </a:rPr>
                        <a:t>A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W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V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A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W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K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D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W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K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W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F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C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G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W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F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F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W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F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,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V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S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 dirty="0">
                          <a:effectLst/>
                        </a:rPr>
                        <a:t>F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23861419"/>
                  </a:ext>
                </a:extLst>
              </a:tr>
            </a:tbl>
          </a:graphicData>
        </a:graphic>
      </p:graphicFrame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CB4F8538-0715-418F-A579-ED8663D68B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5880396"/>
              </p:ext>
            </p:extLst>
          </p:nvPr>
        </p:nvGraphicFramePr>
        <p:xfrm>
          <a:off x="729070" y="2798124"/>
          <a:ext cx="7568620" cy="9110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8375">
                  <a:extLst>
                    <a:ext uri="{9D8B030D-6E8A-4147-A177-3AD203B41FA5}">
                      <a16:colId xmlns:a16="http://schemas.microsoft.com/office/drawing/2014/main" val="1886133988"/>
                    </a:ext>
                  </a:extLst>
                </a:gridCol>
                <a:gridCol w="399441">
                  <a:extLst>
                    <a:ext uri="{9D8B030D-6E8A-4147-A177-3AD203B41FA5}">
                      <a16:colId xmlns:a16="http://schemas.microsoft.com/office/drawing/2014/main" val="2391473576"/>
                    </a:ext>
                  </a:extLst>
                </a:gridCol>
                <a:gridCol w="267165">
                  <a:extLst>
                    <a:ext uri="{9D8B030D-6E8A-4147-A177-3AD203B41FA5}">
                      <a16:colId xmlns:a16="http://schemas.microsoft.com/office/drawing/2014/main" val="332645123"/>
                    </a:ext>
                  </a:extLst>
                </a:gridCol>
                <a:gridCol w="261560">
                  <a:extLst>
                    <a:ext uri="{9D8B030D-6E8A-4147-A177-3AD203B41FA5}">
                      <a16:colId xmlns:a16="http://schemas.microsoft.com/office/drawing/2014/main" val="888614286"/>
                    </a:ext>
                  </a:extLst>
                </a:gridCol>
                <a:gridCol w="267165">
                  <a:extLst>
                    <a:ext uri="{9D8B030D-6E8A-4147-A177-3AD203B41FA5}">
                      <a16:colId xmlns:a16="http://schemas.microsoft.com/office/drawing/2014/main" val="1602925686"/>
                    </a:ext>
                  </a:extLst>
                </a:gridCol>
                <a:gridCol w="272770">
                  <a:extLst>
                    <a:ext uri="{9D8B030D-6E8A-4147-A177-3AD203B41FA5}">
                      <a16:colId xmlns:a16="http://schemas.microsoft.com/office/drawing/2014/main" val="3768618631"/>
                    </a:ext>
                  </a:extLst>
                </a:gridCol>
                <a:gridCol w="272770">
                  <a:extLst>
                    <a:ext uri="{9D8B030D-6E8A-4147-A177-3AD203B41FA5}">
                      <a16:colId xmlns:a16="http://schemas.microsoft.com/office/drawing/2014/main" val="1889799518"/>
                    </a:ext>
                  </a:extLst>
                </a:gridCol>
                <a:gridCol w="279309">
                  <a:extLst>
                    <a:ext uri="{9D8B030D-6E8A-4147-A177-3AD203B41FA5}">
                      <a16:colId xmlns:a16="http://schemas.microsoft.com/office/drawing/2014/main" val="2489186788"/>
                    </a:ext>
                  </a:extLst>
                </a:gridCol>
                <a:gridCol w="279309">
                  <a:extLst>
                    <a:ext uri="{9D8B030D-6E8A-4147-A177-3AD203B41FA5}">
                      <a16:colId xmlns:a16="http://schemas.microsoft.com/office/drawing/2014/main" val="3495159557"/>
                    </a:ext>
                  </a:extLst>
                </a:gridCol>
                <a:gridCol w="267165">
                  <a:extLst>
                    <a:ext uri="{9D8B030D-6E8A-4147-A177-3AD203B41FA5}">
                      <a16:colId xmlns:a16="http://schemas.microsoft.com/office/drawing/2014/main" val="3074881820"/>
                    </a:ext>
                  </a:extLst>
                </a:gridCol>
                <a:gridCol w="399441">
                  <a:extLst>
                    <a:ext uri="{9D8B030D-6E8A-4147-A177-3AD203B41FA5}">
                      <a16:colId xmlns:a16="http://schemas.microsoft.com/office/drawing/2014/main" val="2294263232"/>
                    </a:ext>
                  </a:extLst>
                </a:gridCol>
                <a:gridCol w="261560">
                  <a:extLst>
                    <a:ext uri="{9D8B030D-6E8A-4147-A177-3AD203B41FA5}">
                      <a16:colId xmlns:a16="http://schemas.microsoft.com/office/drawing/2014/main" val="2915141006"/>
                    </a:ext>
                  </a:extLst>
                </a:gridCol>
                <a:gridCol w="267165">
                  <a:extLst>
                    <a:ext uri="{9D8B030D-6E8A-4147-A177-3AD203B41FA5}">
                      <a16:colId xmlns:a16="http://schemas.microsoft.com/office/drawing/2014/main" val="2656831756"/>
                    </a:ext>
                  </a:extLst>
                </a:gridCol>
                <a:gridCol w="279309">
                  <a:extLst>
                    <a:ext uri="{9D8B030D-6E8A-4147-A177-3AD203B41FA5}">
                      <a16:colId xmlns:a16="http://schemas.microsoft.com/office/drawing/2014/main" val="3666161753"/>
                    </a:ext>
                  </a:extLst>
                </a:gridCol>
                <a:gridCol w="267165">
                  <a:extLst>
                    <a:ext uri="{9D8B030D-6E8A-4147-A177-3AD203B41FA5}">
                      <a16:colId xmlns:a16="http://schemas.microsoft.com/office/drawing/2014/main" val="2103831495"/>
                    </a:ext>
                  </a:extLst>
                </a:gridCol>
                <a:gridCol w="267165">
                  <a:extLst>
                    <a:ext uri="{9D8B030D-6E8A-4147-A177-3AD203B41FA5}">
                      <a16:colId xmlns:a16="http://schemas.microsoft.com/office/drawing/2014/main" val="1420729088"/>
                    </a:ext>
                  </a:extLst>
                </a:gridCol>
                <a:gridCol w="267165">
                  <a:extLst>
                    <a:ext uri="{9D8B030D-6E8A-4147-A177-3AD203B41FA5}">
                      <a16:colId xmlns:a16="http://schemas.microsoft.com/office/drawing/2014/main" val="3446339186"/>
                    </a:ext>
                  </a:extLst>
                </a:gridCol>
                <a:gridCol w="261560">
                  <a:extLst>
                    <a:ext uri="{9D8B030D-6E8A-4147-A177-3AD203B41FA5}">
                      <a16:colId xmlns:a16="http://schemas.microsoft.com/office/drawing/2014/main" val="1667660181"/>
                    </a:ext>
                  </a:extLst>
                </a:gridCol>
                <a:gridCol w="279309">
                  <a:extLst>
                    <a:ext uri="{9D8B030D-6E8A-4147-A177-3AD203B41FA5}">
                      <a16:colId xmlns:a16="http://schemas.microsoft.com/office/drawing/2014/main" val="181546629"/>
                    </a:ext>
                  </a:extLst>
                </a:gridCol>
                <a:gridCol w="279309">
                  <a:extLst>
                    <a:ext uri="{9D8B030D-6E8A-4147-A177-3AD203B41FA5}">
                      <a16:colId xmlns:a16="http://schemas.microsoft.com/office/drawing/2014/main" val="2146730328"/>
                    </a:ext>
                  </a:extLst>
                </a:gridCol>
                <a:gridCol w="279309">
                  <a:extLst>
                    <a:ext uri="{9D8B030D-6E8A-4147-A177-3AD203B41FA5}">
                      <a16:colId xmlns:a16="http://schemas.microsoft.com/office/drawing/2014/main" val="959560266"/>
                    </a:ext>
                  </a:extLst>
                </a:gridCol>
                <a:gridCol w="267165">
                  <a:extLst>
                    <a:ext uri="{9D8B030D-6E8A-4147-A177-3AD203B41FA5}">
                      <a16:colId xmlns:a16="http://schemas.microsoft.com/office/drawing/2014/main" val="3054068068"/>
                    </a:ext>
                  </a:extLst>
                </a:gridCol>
                <a:gridCol w="272770">
                  <a:extLst>
                    <a:ext uri="{9D8B030D-6E8A-4147-A177-3AD203B41FA5}">
                      <a16:colId xmlns:a16="http://schemas.microsoft.com/office/drawing/2014/main" val="3988658391"/>
                    </a:ext>
                  </a:extLst>
                </a:gridCol>
                <a:gridCol w="267165">
                  <a:extLst>
                    <a:ext uri="{9D8B030D-6E8A-4147-A177-3AD203B41FA5}">
                      <a16:colId xmlns:a16="http://schemas.microsoft.com/office/drawing/2014/main" val="3863218990"/>
                    </a:ext>
                  </a:extLst>
                </a:gridCol>
                <a:gridCol w="279309">
                  <a:extLst>
                    <a:ext uri="{9D8B030D-6E8A-4147-A177-3AD203B41FA5}">
                      <a16:colId xmlns:a16="http://schemas.microsoft.com/office/drawing/2014/main" val="3405343271"/>
                    </a:ext>
                  </a:extLst>
                </a:gridCol>
                <a:gridCol w="267165">
                  <a:extLst>
                    <a:ext uri="{9D8B030D-6E8A-4147-A177-3AD203B41FA5}">
                      <a16:colId xmlns:a16="http://schemas.microsoft.com/office/drawing/2014/main" val="1807673613"/>
                    </a:ext>
                  </a:extLst>
                </a:gridCol>
                <a:gridCol w="261560">
                  <a:extLst>
                    <a:ext uri="{9D8B030D-6E8A-4147-A177-3AD203B41FA5}">
                      <a16:colId xmlns:a16="http://schemas.microsoft.com/office/drawing/2014/main" val="2665301895"/>
                    </a:ext>
                  </a:extLst>
                </a:gridCol>
              </a:tblGrid>
              <a:tr h="3036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N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 dirty="0">
                          <a:effectLst/>
                        </a:rPr>
                        <a:t>H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A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B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E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N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 dirty="0">
                          <a:effectLst/>
                        </a:rPr>
                        <a:t>S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I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E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D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 dirty="0">
                          <a:effectLst/>
                        </a:rPr>
                        <a:t>I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E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S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E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N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C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O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D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E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E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R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F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O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L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G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R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E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17598247"/>
                  </a:ext>
                </a:extLst>
              </a:tr>
              <a:tr h="3036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 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 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 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 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 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 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 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 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 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 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 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 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 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 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 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 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 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 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 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 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 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 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 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 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 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 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 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11933441"/>
                  </a:ext>
                </a:extLst>
              </a:tr>
              <a:tr h="3036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F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Z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S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T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W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F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K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A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W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V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A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W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K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W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F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U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G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V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W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W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J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X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G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D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Y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J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 dirty="0">
                          <a:effectLst/>
                        </a:rPr>
                        <a:t>W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83115720"/>
                  </a:ext>
                </a:extLst>
              </a:tr>
            </a:tbl>
          </a:graphicData>
        </a:graphic>
      </p:graphicFrame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4E2534E9-947B-4BF6-92B4-40520F6105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5776340"/>
              </p:ext>
            </p:extLst>
          </p:nvPr>
        </p:nvGraphicFramePr>
        <p:xfrm>
          <a:off x="729070" y="4077072"/>
          <a:ext cx="4056019" cy="10135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3017">
                  <a:extLst>
                    <a:ext uri="{9D8B030D-6E8A-4147-A177-3AD203B41FA5}">
                      <a16:colId xmlns:a16="http://schemas.microsoft.com/office/drawing/2014/main" val="2869241411"/>
                    </a:ext>
                  </a:extLst>
                </a:gridCol>
                <a:gridCol w="344147">
                  <a:extLst>
                    <a:ext uri="{9D8B030D-6E8A-4147-A177-3AD203B41FA5}">
                      <a16:colId xmlns:a16="http://schemas.microsoft.com/office/drawing/2014/main" val="3206637500"/>
                    </a:ext>
                  </a:extLst>
                </a:gridCol>
                <a:gridCol w="354963">
                  <a:extLst>
                    <a:ext uri="{9D8B030D-6E8A-4147-A177-3AD203B41FA5}">
                      <a16:colId xmlns:a16="http://schemas.microsoft.com/office/drawing/2014/main" val="2120693047"/>
                    </a:ext>
                  </a:extLst>
                </a:gridCol>
                <a:gridCol w="354963">
                  <a:extLst>
                    <a:ext uri="{9D8B030D-6E8A-4147-A177-3AD203B41FA5}">
                      <a16:colId xmlns:a16="http://schemas.microsoft.com/office/drawing/2014/main" val="3290077598"/>
                    </a:ext>
                  </a:extLst>
                </a:gridCol>
                <a:gridCol w="333331">
                  <a:extLst>
                    <a:ext uri="{9D8B030D-6E8A-4147-A177-3AD203B41FA5}">
                      <a16:colId xmlns:a16="http://schemas.microsoft.com/office/drawing/2014/main" val="1858063196"/>
                    </a:ext>
                  </a:extLst>
                </a:gridCol>
                <a:gridCol w="354963">
                  <a:extLst>
                    <a:ext uri="{9D8B030D-6E8A-4147-A177-3AD203B41FA5}">
                      <a16:colId xmlns:a16="http://schemas.microsoft.com/office/drawing/2014/main" val="3267924715"/>
                    </a:ext>
                  </a:extLst>
                </a:gridCol>
                <a:gridCol w="354963">
                  <a:extLst>
                    <a:ext uri="{9D8B030D-6E8A-4147-A177-3AD203B41FA5}">
                      <a16:colId xmlns:a16="http://schemas.microsoft.com/office/drawing/2014/main" val="3606512658"/>
                    </a:ext>
                  </a:extLst>
                </a:gridCol>
                <a:gridCol w="354963">
                  <a:extLst>
                    <a:ext uri="{9D8B030D-6E8A-4147-A177-3AD203B41FA5}">
                      <a16:colId xmlns:a16="http://schemas.microsoft.com/office/drawing/2014/main" val="4215907639"/>
                    </a:ext>
                  </a:extLst>
                </a:gridCol>
                <a:gridCol w="344147">
                  <a:extLst>
                    <a:ext uri="{9D8B030D-6E8A-4147-A177-3AD203B41FA5}">
                      <a16:colId xmlns:a16="http://schemas.microsoft.com/office/drawing/2014/main" val="457832518"/>
                    </a:ext>
                  </a:extLst>
                </a:gridCol>
                <a:gridCol w="354963">
                  <a:extLst>
                    <a:ext uri="{9D8B030D-6E8A-4147-A177-3AD203B41FA5}">
                      <a16:colId xmlns:a16="http://schemas.microsoft.com/office/drawing/2014/main" val="2026454299"/>
                    </a:ext>
                  </a:extLst>
                </a:gridCol>
                <a:gridCol w="333331">
                  <a:extLst>
                    <a:ext uri="{9D8B030D-6E8A-4147-A177-3AD203B41FA5}">
                      <a16:colId xmlns:a16="http://schemas.microsoft.com/office/drawing/2014/main" val="3712368801"/>
                    </a:ext>
                  </a:extLst>
                </a:gridCol>
                <a:gridCol w="278268">
                  <a:extLst>
                    <a:ext uri="{9D8B030D-6E8A-4147-A177-3AD203B41FA5}">
                      <a16:colId xmlns:a16="http://schemas.microsoft.com/office/drawing/2014/main" val="3025296893"/>
                    </a:ext>
                  </a:extLst>
                </a:gridCol>
              </a:tblGrid>
              <a:tr h="337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Í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C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H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 dirty="0">
                          <a:effectLst/>
                        </a:rPr>
                        <a:t>G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 dirty="0">
                          <a:effectLst/>
                        </a:rPr>
                        <a:t>E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 dirty="0">
                          <a:effectLst/>
                        </a:rPr>
                        <a:t>K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N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A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C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 dirty="0">
                          <a:effectLst/>
                        </a:rPr>
                        <a:t>K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T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!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5660391"/>
                  </a:ext>
                </a:extLst>
              </a:tr>
              <a:tr h="337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 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 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 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 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 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 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 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 dirty="0">
                          <a:effectLst/>
                        </a:rPr>
                        <a:t> 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 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 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 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 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77066624"/>
                  </a:ext>
                </a:extLst>
              </a:tr>
              <a:tr h="337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A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U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Z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Y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W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C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F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S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U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C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L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 dirty="0">
                          <a:effectLst/>
                        </a:rPr>
                        <a:t>!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09744434"/>
                  </a:ext>
                </a:extLst>
              </a:tr>
            </a:tbl>
          </a:graphicData>
        </a:graphic>
      </p:graphicFrame>
      <p:sp>
        <p:nvSpPr>
          <p:cNvPr id="11" name="Rectangle 2">
            <a:extLst>
              <a:ext uri="{FF2B5EF4-FFF2-40B4-BE49-F238E27FC236}">
                <a16:creationId xmlns:a16="http://schemas.microsoft.com/office/drawing/2014/main" id="{3A4F9E89-30B6-48DE-BA3F-D72CC6EEC3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486734" y="2100786"/>
            <a:ext cx="2750893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FCAE903-0318-468F-A72C-59D81D54FD4B}"/>
              </a:ext>
            </a:extLst>
          </p:cNvPr>
          <p:cNvSpPr txBox="1"/>
          <p:nvPr/>
        </p:nvSpPr>
        <p:spPr>
          <a:xfrm>
            <a:off x="5004048" y="4047557"/>
            <a:ext cx="401424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D. h. diese Verschlüsselung ist leicht</a:t>
            </a:r>
            <a:br>
              <a:rPr lang="de-DE" dirty="0"/>
            </a:br>
            <a:r>
              <a:rPr lang="de-DE" dirty="0"/>
              <a:t>mit einer Häufigkeitsanalyse zu knacken.</a:t>
            </a:r>
            <a:br>
              <a:rPr lang="de-DE" dirty="0"/>
            </a:br>
            <a:endParaRPr lang="de-DE" dirty="0"/>
          </a:p>
          <a:p>
            <a:r>
              <a:rPr lang="de-DE" dirty="0"/>
              <a:t>Es handelt sich also um keinen sehr </a:t>
            </a:r>
            <a:br>
              <a:rPr lang="de-DE" dirty="0"/>
            </a:br>
            <a:r>
              <a:rPr lang="de-DE" dirty="0"/>
              <a:t>sicheren d. h. „starken“ Code.</a:t>
            </a:r>
          </a:p>
          <a:p>
            <a:endParaRPr lang="de-DE" dirty="0"/>
          </a:p>
          <a:p>
            <a:r>
              <a:rPr lang="de-DE" dirty="0"/>
              <a:t>Ein Computer braucht dafür nicht einmal</a:t>
            </a:r>
          </a:p>
          <a:p>
            <a:r>
              <a:rPr lang="de-DE" dirty="0"/>
              <a:t>ein paar Sekunden.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2854</Words>
  <Application>Microsoft Office PowerPoint</Application>
  <PresentationFormat>Bildschirmpräsentation (4:3)</PresentationFormat>
  <Paragraphs>676</Paragraphs>
  <Slides>30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30</vt:i4>
      </vt:variant>
    </vt:vector>
  </HeadingPairs>
  <TitlesOfParts>
    <vt:vector size="34" baseType="lpstr">
      <vt:lpstr>Arial</vt:lpstr>
      <vt:lpstr>Calibri</vt:lpstr>
      <vt:lpstr>Times New Roman</vt:lpstr>
      <vt:lpstr>Larissa-Design</vt:lpstr>
      <vt:lpstr>Einfache analoge Verschlüsselungsmethoden aus der Geschichte der Geheim- und Nachrichtendienste</vt:lpstr>
      <vt:lpstr>PowerPoint-Präsentation</vt:lpstr>
      <vt:lpstr>PowerPoint-Präsentation</vt:lpstr>
      <vt:lpstr>Verschlüsselter Text 1</vt:lpstr>
      <vt:lpstr>Verschlüsselter Text 1</vt:lpstr>
      <vt:lpstr>Die Häufigkeitsanalyse</vt:lpstr>
      <vt:lpstr>Cäsar-Chiffre und Häufigkeitsanalyse</vt:lpstr>
      <vt:lpstr>Cäsar-Chiffre</vt:lpstr>
      <vt:lpstr>Cäsar-Chiffre</vt:lpstr>
      <vt:lpstr>Verschlüsselter Text 2</vt:lpstr>
      <vt:lpstr>Verschlüsselter Text 2</vt:lpstr>
      <vt:lpstr>Vigenere-Quadrat</vt:lpstr>
      <vt:lpstr>Vigenere-Quadrat</vt:lpstr>
      <vt:lpstr>Verschlüsselung Vigenere-Quadrat</vt:lpstr>
      <vt:lpstr>Vigenere-Quadrat</vt:lpstr>
      <vt:lpstr>Vigenere-Quadrat</vt:lpstr>
      <vt:lpstr>Verschlüsselter Text 3</vt:lpstr>
      <vt:lpstr>Verschlüsselter Text 3</vt:lpstr>
      <vt:lpstr>Sprachverschlüsselung</vt:lpstr>
      <vt:lpstr>Sprachverschlüsselung</vt:lpstr>
      <vt:lpstr>Sprachverschlüsselung</vt:lpstr>
      <vt:lpstr>Verschlüsselter Text 4</vt:lpstr>
      <vt:lpstr>Verschlüsselter Text 4</vt:lpstr>
      <vt:lpstr>Verschlüsselter Text 4</vt:lpstr>
      <vt:lpstr>Buchverschlüsselung</vt:lpstr>
      <vt:lpstr>Buchverschlüsselung</vt:lpstr>
      <vt:lpstr>Buchverschlüsselung</vt:lpstr>
      <vt:lpstr>Verschlüsselung Buchverschlüsselung</vt:lpstr>
      <vt:lpstr>Verschlüsselung Buchverschlüsselung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Tote Briefkästen</dc:title>
  <dc:creator>BIK-Mobil</dc:creator>
  <cp:lastModifiedBy>Bacher</cp:lastModifiedBy>
  <cp:revision>44</cp:revision>
  <dcterms:created xsi:type="dcterms:W3CDTF">2018-08-05T10:48:59Z</dcterms:created>
  <dcterms:modified xsi:type="dcterms:W3CDTF">2020-03-23T14:33:01Z</dcterms:modified>
</cp:coreProperties>
</file>